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theme/themeOverride17.xml" ContentType="application/vnd.openxmlformats-officedocument.themeOverr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theme/themeOverride15.xml" ContentType="application/vnd.openxmlformats-officedocument.themeOverride+xml"/>
  <Override PartName="/ppt/drawings/drawing11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theme/themeOverride13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drawings/drawing3.xml" ContentType="application/vnd.openxmlformats-officedocument.drawingml.chartshape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tiff" ContentType="image/tiff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rawings/drawing6.xml" ContentType="application/vnd.openxmlformats-officedocument.drawingml.chartshapes+xml"/>
  <Override PartName="/ppt/theme/themeOverride14.xml" ContentType="application/vnd.openxmlformats-officedocument.themeOverrid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4" r:id="rId3"/>
    <p:sldMasterId id="2147483692" r:id="rId4"/>
  </p:sldMasterIdLst>
  <p:notesMasterIdLst>
    <p:notesMasterId r:id="rId20"/>
  </p:notesMasterIdLst>
  <p:sldIdLst>
    <p:sldId id="256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848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17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2268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72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nas4\wifo\projekte\hk_umfrage\mitarbeiter_2014\erhebung\auswertung\tabellen\Auswertung_vortrag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4\wifo\projekte\hk_umfrage\mitarbeiter_2014\erhebung\auswertung\tabellen\Auswertung_vortrag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nas4\wifo\projekte\hk_umfrage\mitarbeiter_2014\erhebung\auswertung\tabellen\Auswertung_vortrag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4\wifo\projekte\hk_umfrage\mitarbeiter_2014\erhebung\auswertung\tabellen\Auswertung_vortrag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\\nas4\wifo\projekte\hk_umfrage\mitarbeiter_2014\erhebung\auswertung\tabellen\Auswertung_vortrag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4\wifo\projekte\hk_umfrage\mitarbeiter_2014\erhebung\auswertung\tabellen\Auswertung_vortrag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\\nas4\wifo\projekte\hk_umfrage\mitarbeiter_2014\erhebung\auswertung\tabellen\Auswertung_vortrag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4\wifo\projekte\hk_umfrage\mitarbeiter_2014\erhebung\auswertung\tabellen\Auswertung_vortrag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nas4\wifo\projekte\hk_umfrage\mitarbeiter_2014\erhebung\auswertung\tabellen\Auswertung_Betriebe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\\nas4\wifo\projekte\hk_umfrage\mitarbeiter_2014\erhebung\auswertung\tabellen\Auswertung.xlsx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4\wifo\projekte\hk_umfrage\mitarbeiter_2014\erhebung\auswertung\tabellen\Auswertung_vortrag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nas4\wifo\projekte\hk_umfrage\mitarbeiter_2014\erhebung\auswertung\tabellen\Auswertung_vortrag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nas4\wifo\projekte\hk_umfrage\mitarbeiter_2014\erhebung\auswertung\tabellen\Auswertung_vortrag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nas4\wifo\projekte\hk_umfrage\mitarbeiter_2014\erhebung\auswertung\tabellen\Auswertung_vortrag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4\wifo\projekte\hk_umfrage\mitarbeiter_2014\erhebung\auswertung\tabellen\Auswertung_vortrag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nas4\wifo\projekte\hk_umfrage\mitarbeiter_2014\erhebung\auswertung\tabellen\Auswertung_vortrag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4\wifo\projekte\hk_umfrage\mitarbeiter_2014\erhebung\auswertung\tabellen\Auswertung_vortrag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nas4\wifo\projekte\hk_umfrage\mitarbeiter_2014\erhebung\auswertung\tabellen\Auswertung_vortrag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066719698861252"/>
          <c:y val="8.181203703703703E-2"/>
          <c:w val="0.69409891335303753"/>
          <c:h val="0.84235030864197535"/>
        </c:manualLayout>
      </c:layout>
      <c:barChart>
        <c:barDir val="bar"/>
        <c:grouping val="percentStacked"/>
        <c:ser>
          <c:idx val="0"/>
          <c:order val="0"/>
          <c:tx>
            <c:strRef>
              <c:f>arbeitsbedingungen!$B$38</c:f>
              <c:strCache>
                <c:ptCount val="1"/>
                <c:pt idx="0">
                  <c:v>sehr/ziemlich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txPr>
              <a:bodyPr/>
              <a:lstStyle/>
              <a:p>
                <a:pPr>
                  <a:defRPr sz="2000" b="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arbeitsbedingungen!$A$39:$A$42</c:f>
              <c:strCache>
                <c:ptCount val="4"/>
                <c:pt idx="0">
                  <c:v>Arbeitszeitregelung</c:v>
                </c:pt>
                <c:pt idx="1">
                  <c:v>Arbeitsplatz</c:v>
                </c:pt>
                <c:pt idx="2">
                  <c:v>Vertretbarer Arbeitsrhythmus</c:v>
                </c:pt>
                <c:pt idx="3">
                  <c:v>Ausreichend Pausen</c:v>
                </c:pt>
              </c:strCache>
            </c:strRef>
          </c:cat>
          <c:val>
            <c:numRef>
              <c:f>arbeitsbedingungen!$B$39:$B$42</c:f>
              <c:numCache>
                <c:formatCode>0%</c:formatCode>
                <c:ptCount val="4"/>
                <c:pt idx="0">
                  <c:v>0.92999999999999994</c:v>
                </c:pt>
                <c:pt idx="1">
                  <c:v>0.91999999999999993</c:v>
                </c:pt>
                <c:pt idx="2">
                  <c:v>0.9</c:v>
                </c:pt>
                <c:pt idx="3">
                  <c:v>0.87000000000000133</c:v>
                </c:pt>
              </c:numCache>
            </c:numRef>
          </c:val>
        </c:ser>
        <c:ser>
          <c:idx val="1"/>
          <c:order val="1"/>
          <c:tx>
            <c:strRef>
              <c:f>arbeitsbedingungen!$C$38</c:f>
              <c:strCache>
                <c:ptCount val="1"/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dLbls>
            <c:delete val="1"/>
          </c:dLbls>
          <c:cat>
            <c:strRef>
              <c:f>arbeitsbedingungen!$A$39:$A$42</c:f>
              <c:strCache>
                <c:ptCount val="4"/>
                <c:pt idx="0">
                  <c:v>Arbeitszeitregelung</c:v>
                </c:pt>
                <c:pt idx="1">
                  <c:v>Arbeitsplatz</c:v>
                </c:pt>
                <c:pt idx="2">
                  <c:v>Vertretbarer Arbeitsrhythmus</c:v>
                </c:pt>
                <c:pt idx="3">
                  <c:v>Ausreichend Pausen</c:v>
                </c:pt>
              </c:strCache>
            </c:strRef>
          </c:cat>
          <c:val>
            <c:numRef>
              <c:f>arbeitsbedingungen!$C$39:$C$42</c:f>
              <c:numCache>
                <c:formatCode>0%</c:formatCode>
                <c:ptCount val="4"/>
                <c:pt idx="0">
                  <c:v>7.0000000000000132E-2</c:v>
                </c:pt>
                <c:pt idx="1">
                  <c:v>8.0000000000000224E-2</c:v>
                </c:pt>
                <c:pt idx="2">
                  <c:v>0.10000000000000009</c:v>
                </c:pt>
                <c:pt idx="3">
                  <c:v>0.13</c:v>
                </c:pt>
              </c:numCache>
            </c:numRef>
          </c:val>
        </c:ser>
        <c:dLbls>
          <c:showVal val="1"/>
        </c:dLbls>
        <c:overlap val="100"/>
        <c:axId val="83325312"/>
        <c:axId val="83326848"/>
      </c:barChart>
      <c:catAx>
        <c:axId val="83325312"/>
        <c:scaling>
          <c:orientation val="maxMin"/>
        </c:scaling>
        <c:axPos val="l"/>
        <c:numFmt formatCode="0" sourceLinked="0"/>
        <c:maj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>
            <a:softEdge rad="0"/>
          </a:effectLst>
        </c:spPr>
        <c:txPr>
          <a:bodyPr rot="-60000000" vert="horz"/>
          <a:lstStyle/>
          <a:p>
            <a:pPr>
              <a:defRPr sz="1600" b="1">
                <a:latin typeface="+mn-lt"/>
              </a:defRPr>
            </a:pPr>
            <a:endParaRPr lang="it-IT"/>
          </a:p>
        </c:txPr>
        <c:crossAx val="83326848"/>
        <c:crosses val="autoZero"/>
        <c:auto val="1"/>
        <c:lblAlgn val="ctr"/>
        <c:lblOffset val="100"/>
      </c:catAx>
      <c:valAx>
        <c:axId val="83326848"/>
        <c:scaling>
          <c:orientation val="minMax"/>
          <c:max val="1"/>
          <c:min val="0"/>
        </c:scaling>
        <c:delete val="1"/>
        <c:axPos val="t"/>
        <c:numFmt formatCode="0%" sourceLinked="1"/>
        <c:tickLblPos val="none"/>
        <c:crossAx val="83325312"/>
        <c:crosses val="autoZero"/>
        <c:crossBetween val="between"/>
      </c:valAx>
      <c:spPr>
        <a:noFill/>
        <a:ln w="0"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gfaRotisSansSerifExtraBold" pitchFamily="34" charset="0"/>
        </a:defRPr>
      </a:pPr>
      <a:endParaRPr lang="it-IT"/>
    </a:p>
  </c:tx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620212849698187"/>
          <c:y val="4.7751104282696404E-2"/>
          <c:w val="0.71041871584699456"/>
          <c:h val="0.95195057934831362"/>
        </c:manualLayout>
      </c:layout>
      <c:barChart>
        <c:barDir val="bar"/>
        <c:grouping val="percentStacked"/>
        <c:ser>
          <c:idx val="0"/>
          <c:order val="0"/>
          <c:tx>
            <c:strRef>
              <c:f>betriebsklima!$N$98</c:f>
              <c:strCache>
                <c:ptCount val="1"/>
              </c:strCache>
            </c:strRef>
          </c:tx>
          <c:spPr>
            <a:solidFill>
              <a:srgbClr val="5392A8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600">
                      <a:solidFill>
                        <a:srgbClr val="FF0000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betriebsklima!$I$99:$I$101</c:f>
              <c:strCache>
                <c:ptCount val="3"/>
                <c:pt idx="0">
                  <c:v>Handelskammer </c:v>
                </c:pt>
                <c:pt idx="1">
                  <c:v>EOS</c:v>
                </c:pt>
                <c:pt idx="2">
                  <c:v>Institut </c:v>
                </c:pt>
              </c:strCache>
            </c:strRef>
          </c:cat>
          <c:val>
            <c:numRef>
              <c:f>betriebsklima!$N$99:$N$101</c:f>
              <c:numCache>
                <c:formatCode>0%</c:formatCode>
                <c:ptCount val="3"/>
                <c:pt idx="0">
                  <c:v>0.75384615384615383</c:v>
                </c:pt>
                <c:pt idx="1">
                  <c:v>0.84375000000000167</c:v>
                </c:pt>
                <c:pt idx="2">
                  <c:v>0.91666666666666652</c:v>
                </c:pt>
              </c:numCache>
            </c:numRef>
          </c:val>
        </c:ser>
        <c:ser>
          <c:idx val="1"/>
          <c:order val="1"/>
          <c:tx>
            <c:strRef>
              <c:f>betriebsklima!$O$98</c:f>
              <c:strCache>
                <c:ptCount val="1"/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dLbls>
            <c:delete val="1"/>
          </c:dLbls>
          <c:cat>
            <c:strRef>
              <c:f>betriebsklima!$I$99:$I$101</c:f>
              <c:strCache>
                <c:ptCount val="3"/>
                <c:pt idx="0">
                  <c:v>Handelskammer </c:v>
                </c:pt>
                <c:pt idx="1">
                  <c:v>EOS</c:v>
                </c:pt>
                <c:pt idx="2">
                  <c:v>Institut </c:v>
                </c:pt>
              </c:strCache>
            </c:strRef>
          </c:cat>
          <c:val>
            <c:numRef>
              <c:f>betriebsklima!$O$99:$O$101</c:f>
              <c:numCache>
                <c:formatCode>0%</c:formatCode>
                <c:ptCount val="3"/>
                <c:pt idx="0">
                  <c:v>0.2461538461538462</c:v>
                </c:pt>
                <c:pt idx="1">
                  <c:v>0.15625000000000042</c:v>
                </c:pt>
                <c:pt idx="2">
                  <c:v>8.3333333333333273E-2</c:v>
                </c:pt>
              </c:numCache>
            </c:numRef>
          </c:val>
        </c:ser>
        <c:dLbls>
          <c:showVal val="1"/>
        </c:dLbls>
        <c:gapWidth val="98"/>
        <c:overlap val="100"/>
        <c:axId val="84658816"/>
        <c:axId val="84660608"/>
      </c:barChart>
      <c:catAx>
        <c:axId val="84658816"/>
        <c:scaling>
          <c:orientation val="minMax"/>
        </c:scaling>
        <c:axPos val="l"/>
        <c:numFmt formatCode="0" sourceLinked="0"/>
        <c:maj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>
            <a:softEdge rad="0"/>
          </a:effectLst>
        </c:spPr>
        <c:txPr>
          <a:bodyPr rot="-60000000" vert="horz"/>
          <a:lstStyle/>
          <a:p>
            <a:pPr>
              <a:defRPr sz="1600">
                <a:latin typeface="+mn-lt"/>
              </a:defRPr>
            </a:pPr>
            <a:endParaRPr lang="it-IT"/>
          </a:p>
        </c:txPr>
        <c:crossAx val="84660608"/>
        <c:crosses val="autoZero"/>
        <c:auto val="1"/>
        <c:lblAlgn val="ctr"/>
        <c:lblOffset val="100"/>
      </c:catAx>
      <c:valAx>
        <c:axId val="84660608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84658816"/>
        <c:crosses val="autoZero"/>
        <c:crossBetween val="between"/>
      </c:valAx>
      <c:spPr>
        <a:noFill/>
        <a:ln w="0"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gfaRotisSansSerifExtraBold" pitchFamily="34" charset="0"/>
        </a:defRPr>
      </a:pPr>
      <a:endParaRPr lang="it-IT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119479760068702"/>
          <c:y val="3.1712921656166772E-2"/>
          <c:w val="0.62880519568794735"/>
          <c:h val="0.96401997998125222"/>
        </c:manualLayout>
      </c:layout>
      <c:barChart>
        <c:barDir val="bar"/>
        <c:grouping val="percentStacked"/>
        <c:ser>
          <c:idx val="0"/>
          <c:order val="0"/>
          <c:tx>
            <c:strRef>
              <c:f>betriebsklima!$C$91</c:f>
              <c:strCache>
                <c:ptCount val="1"/>
              </c:strCache>
            </c:strRef>
          </c:tx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+mn-lt"/>
                  </a:defRPr>
                </a:pPr>
                <a:endParaRPr lang="it-IT"/>
              </a:p>
            </c:txPr>
            <c:showVal val="1"/>
          </c:dLbls>
          <c:cat>
            <c:strRef>
              <c:f>betriebsklima!$A$92:$A$94</c:f>
              <c:strCache>
                <c:ptCount val="3"/>
                <c:pt idx="0">
                  <c:v>"Ich fühle mich als Teil vom Team"</c:v>
                </c:pt>
                <c:pt idx="1">
                  <c:v>"Ich bin ausreichend eingebunden, wenn es um die Zielsetzung und die erwarteten Resultate meiner Arbeit geht"</c:v>
                </c:pt>
                <c:pt idx="2">
                  <c:v>"Das Unternehmen fördert Maßnahmen zur Vereinbarkeit von Arbeit und Familie"</c:v>
                </c:pt>
              </c:strCache>
            </c:strRef>
          </c:cat>
          <c:val>
            <c:numRef>
              <c:f>betriebsklima!$C$92:$C$94</c:f>
              <c:numCache>
                <c:formatCode>0%</c:formatCode>
                <c:ptCount val="3"/>
                <c:pt idx="0">
                  <c:v>0.82727272727272727</c:v>
                </c:pt>
                <c:pt idx="1">
                  <c:v>0.8</c:v>
                </c:pt>
                <c:pt idx="2">
                  <c:v>0.66363636363636369</c:v>
                </c:pt>
              </c:numCache>
            </c:numRef>
          </c:val>
        </c:ser>
        <c:ser>
          <c:idx val="1"/>
          <c:order val="1"/>
          <c:spPr>
            <a:solidFill>
              <a:sysClr val="window" lastClr="FFFFFF">
                <a:lumMod val="75000"/>
              </a:sysClr>
            </a:solidFill>
          </c:spPr>
          <c:dLbls>
            <c:delete val="1"/>
          </c:dLbls>
          <c:cat>
            <c:strRef>
              <c:f>betriebsklima!$A$92:$A$94</c:f>
              <c:strCache>
                <c:ptCount val="3"/>
                <c:pt idx="0">
                  <c:v>"Ich fühle mich als Teil vom Team"</c:v>
                </c:pt>
                <c:pt idx="1">
                  <c:v>"Ich bin ausreichend eingebunden, wenn es um die Zielsetzung und die erwarteten Resultate meiner Arbeit geht"</c:v>
                </c:pt>
                <c:pt idx="2">
                  <c:v>"Das Unternehmen fördert Maßnahmen zur Vereinbarkeit von Arbeit und Familie"</c:v>
                </c:pt>
              </c:strCache>
            </c:strRef>
          </c:cat>
          <c:val>
            <c:numRef>
              <c:f>betriebsklima!$D$92:$D$94</c:f>
              <c:numCache>
                <c:formatCode>0%</c:formatCode>
                <c:ptCount val="3"/>
                <c:pt idx="0">
                  <c:v>0.17272727272727317</c:v>
                </c:pt>
                <c:pt idx="1">
                  <c:v>0.2</c:v>
                </c:pt>
                <c:pt idx="2">
                  <c:v>0.33636363636363753</c:v>
                </c:pt>
              </c:numCache>
            </c:numRef>
          </c:val>
        </c:ser>
        <c:dLbls>
          <c:showVal val="1"/>
        </c:dLbls>
        <c:overlap val="100"/>
        <c:axId val="84505344"/>
        <c:axId val="84506880"/>
      </c:barChart>
      <c:catAx>
        <c:axId val="84505344"/>
        <c:scaling>
          <c:orientation val="maxMin"/>
        </c:scaling>
        <c:axPos val="l"/>
        <c:numFmt formatCode="0" sourceLinked="0"/>
        <c:maj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>
            <a:softEdge rad="0"/>
          </a:effectLst>
        </c:spPr>
        <c:txPr>
          <a:bodyPr rot="-60000000" vert="horz"/>
          <a:lstStyle/>
          <a:p>
            <a:pPr>
              <a:defRPr sz="1800" b="1">
                <a:latin typeface="+mn-lt"/>
              </a:defRPr>
            </a:pPr>
            <a:endParaRPr lang="it-IT"/>
          </a:p>
        </c:txPr>
        <c:crossAx val="84506880"/>
        <c:crosses val="autoZero"/>
        <c:auto val="1"/>
        <c:lblAlgn val="ctr"/>
        <c:lblOffset val="100"/>
      </c:catAx>
      <c:valAx>
        <c:axId val="84506880"/>
        <c:scaling>
          <c:orientation val="minMax"/>
          <c:max val="1"/>
          <c:min val="0"/>
        </c:scaling>
        <c:delete val="1"/>
        <c:axPos val="t"/>
        <c:numFmt formatCode="0%" sourceLinked="1"/>
        <c:majorTickMark val="none"/>
        <c:tickLblPos val="none"/>
        <c:crossAx val="84505344"/>
        <c:crosses val="autoZero"/>
        <c:crossBetween val="between"/>
      </c:valAx>
      <c:spPr>
        <a:noFill/>
        <a:ln w="0"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gfaRotisSansSerifExtraBold" pitchFamily="34" charset="0"/>
        </a:defRPr>
      </a:pPr>
      <a:endParaRPr lang="it-IT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434744990892533"/>
          <c:y val="3.6881129874486211E-2"/>
          <c:w val="0.71041871584699456"/>
          <c:h val="0.86601281338814118"/>
        </c:manualLayout>
      </c:layout>
      <c:barChart>
        <c:barDir val="bar"/>
        <c:grouping val="percentStacked"/>
        <c:ser>
          <c:idx val="0"/>
          <c:order val="0"/>
          <c:tx>
            <c:strRef>
              <c:f>betriebsklima!$O$64</c:f>
              <c:strCache>
                <c:ptCount val="1"/>
                <c:pt idx="0">
                  <c:v>58%</c:v>
                </c:pt>
              </c:strCache>
            </c:strRef>
          </c:tx>
          <c:spPr>
            <a:solidFill>
              <a:srgbClr val="5392A8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600">
                      <a:solidFill>
                        <a:srgbClr val="FF0000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600">
                      <a:solidFill>
                        <a:srgbClr val="FF0000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betriebsklima!$I$64:$I$66</c:f>
              <c:strCache>
                <c:ptCount val="3"/>
                <c:pt idx="0">
                  <c:v>Institut </c:v>
                </c:pt>
                <c:pt idx="1">
                  <c:v>EOS</c:v>
                </c:pt>
                <c:pt idx="2">
                  <c:v>Handelskammer </c:v>
                </c:pt>
              </c:strCache>
            </c:strRef>
          </c:cat>
          <c:val>
            <c:numRef>
              <c:f>betriebsklima!$O$64:$O$66</c:f>
              <c:numCache>
                <c:formatCode>0%</c:formatCode>
                <c:ptCount val="3"/>
                <c:pt idx="0">
                  <c:v>0.58333333333333337</c:v>
                </c:pt>
                <c:pt idx="1">
                  <c:v>0.59375</c:v>
                </c:pt>
                <c:pt idx="2">
                  <c:v>0.72307692307692317</c:v>
                </c:pt>
              </c:numCache>
            </c:numRef>
          </c:val>
        </c:ser>
        <c:ser>
          <c:idx val="1"/>
          <c:order val="1"/>
          <c:tx>
            <c:strRef>
              <c:f>betriebsklima!$P$63</c:f>
              <c:strCache>
                <c:ptCount val="1"/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dLbls>
            <c:delete val="1"/>
          </c:dLbls>
          <c:cat>
            <c:strRef>
              <c:f>betriebsklima!$I$64:$I$66</c:f>
              <c:strCache>
                <c:ptCount val="3"/>
                <c:pt idx="0">
                  <c:v>Institut </c:v>
                </c:pt>
                <c:pt idx="1">
                  <c:v>EOS</c:v>
                </c:pt>
                <c:pt idx="2">
                  <c:v>Handelskammer </c:v>
                </c:pt>
              </c:strCache>
            </c:strRef>
          </c:cat>
          <c:val>
            <c:numRef>
              <c:f>betriebsklima!$P$64:$P$66</c:f>
              <c:numCache>
                <c:formatCode>0%</c:formatCode>
                <c:ptCount val="3"/>
                <c:pt idx="0">
                  <c:v>0.41666666666666763</c:v>
                </c:pt>
                <c:pt idx="1">
                  <c:v>0.40625</c:v>
                </c:pt>
                <c:pt idx="2">
                  <c:v>0.27692307692307688</c:v>
                </c:pt>
              </c:numCache>
            </c:numRef>
          </c:val>
        </c:ser>
        <c:dLbls>
          <c:showVal val="1"/>
        </c:dLbls>
        <c:gapWidth val="122"/>
        <c:overlap val="100"/>
        <c:axId val="84528512"/>
        <c:axId val="84534400"/>
      </c:barChart>
      <c:catAx>
        <c:axId val="84528512"/>
        <c:scaling>
          <c:orientation val="minMax"/>
        </c:scaling>
        <c:axPos val="l"/>
        <c:numFmt formatCode="0" sourceLinked="0"/>
        <c:maj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>
            <a:softEdge rad="0"/>
          </a:effectLst>
        </c:spPr>
        <c:txPr>
          <a:bodyPr rot="-60000000" vert="horz"/>
          <a:lstStyle/>
          <a:p>
            <a:pPr>
              <a:defRPr sz="1600">
                <a:latin typeface="+mn-lt"/>
              </a:defRPr>
            </a:pPr>
            <a:endParaRPr lang="it-IT"/>
          </a:p>
        </c:txPr>
        <c:crossAx val="84534400"/>
        <c:crosses val="autoZero"/>
        <c:auto val="1"/>
        <c:lblAlgn val="ctr"/>
        <c:lblOffset val="100"/>
      </c:catAx>
      <c:valAx>
        <c:axId val="84534400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84528512"/>
        <c:crosses val="autoZero"/>
        <c:crossBetween val="between"/>
      </c:valAx>
      <c:spPr>
        <a:noFill/>
        <a:ln w="0"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gfaRotisSansSerifExtraBold" pitchFamily="34" charset="0"/>
        </a:defRPr>
      </a:pPr>
      <a:endParaRPr lang="it-IT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098756147546616"/>
          <c:y val="7.3637564587853269E-2"/>
          <c:w val="0.53901243852453462"/>
          <c:h val="0.87138657145152987"/>
        </c:manualLayout>
      </c:layout>
      <c:barChart>
        <c:barDir val="bar"/>
        <c:grouping val="percentStacked"/>
        <c:ser>
          <c:idx val="0"/>
          <c:order val="0"/>
          <c:tx>
            <c:strRef>
              <c:f>'aus-und-weiterbildung'!$B$39</c:f>
              <c:strCache>
                <c:ptCount val="1"/>
              </c:strCache>
            </c:strRef>
          </c:tx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+mn-lt"/>
                  </a:defRPr>
                </a:pPr>
                <a:endParaRPr lang="it-IT"/>
              </a:p>
            </c:txPr>
            <c:showVal val="1"/>
          </c:dLbls>
          <c:cat>
            <c:strRef>
              <c:f>'aus-und-weiterbildung'!$A$40:$A$43</c:f>
              <c:strCache>
                <c:ptCount val="4"/>
                <c:pt idx="0">
                  <c:v>Weiterbildungsmöglichkeiten</c:v>
                </c:pt>
                <c:pt idx="1">
                  <c:v>Derzeitige Arbeit der beruflichen Ausbildung angemessen</c:v>
                </c:pt>
                <c:pt idx="2">
                  <c:v>Beruflicher Werdegang innerhalb des Betriebes</c:v>
                </c:pt>
                <c:pt idx="3">
                  <c:v>Aufstiegsmöglichkeiten</c:v>
                </c:pt>
              </c:strCache>
            </c:strRef>
          </c:cat>
          <c:val>
            <c:numRef>
              <c:f>'aus-und-weiterbildung'!$B$40:$B$43</c:f>
              <c:numCache>
                <c:formatCode>0%</c:formatCode>
                <c:ptCount val="4"/>
                <c:pt idx="0">
                  <c:v>0.86363636363636354</c:v>
                </c:pt>
                <c:pt idx="1">
                  <c:v>0.84545454545454568</c:v>
                </c:pt>
                <c:pt idx="2">
                  <c:v>0.75454545454545541</c:v>
                </c:pt>
                <c:pt idx="3">
                  <c:v>0.43636363636363662</c:v>
                </c:pt>
              </c:numCache>
            </c:numRef>
          </c:val>
        </c:ser>
        <c:ser>
          <c:idx val="1"/>
          <c:order val="1"/>
          <c:tx>
            <c:strRef>
              <c:f>'aus-und-weiterbildung'!$C$39</c:f>
              <c:strCache>
                <c:ptCount val="1"/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dLbls>
            <c:delete val="1"/>
          </c:dLbls>
          <c:cat>
            <c:strRef>
              <c:f>'aus-und-weiterbildung'!$A$40:$A$43</c:f>
              <c:strCache>
                <c:ptCount val="4"/>
                <c:pt idx="0">
                  <c:v>Weiterbildungsmöglichkeiten</c:v>
                </c:pt>
                <c:pt idx="1">
                  <c:v>Derzeitige Arbeit der beruflichen Ausbildung angemessen</c:v>
                </c:pt>
                <c:pt idx="2">
                  <c:v>Beruflicher Werdegang innerhalb des Betriebes</c:v>
                </c:pt>
                <c:pt idx="3">
                  <c:v>Aufstiegsmöglichkeiten</c:v>
                </c:pt>
              </c:strCache>
            </c:strRef>
          </c:cat>
          <c:val>
            <c:numRef>
              <c:f>'aus-und-weiterbildung'!$C$40:$C$43</c:f>
              <c:numCache>
                <c:formatCode>0%</c:formatCode>
                <c:ptCount val="4"/>
                <c:pt idx="0">
                  <c:v>0.13636363636363635</c:v>
                </c:pt>
                <c:pt idx="1">
                  <c:v>0.1545454545454549</c:v>
                </c:pt>
                <c:pt idx="2">
                  <c:v>0.24545454545454548</c:v>
                </c:pt>
                <c:pt idx="3">
                  <c:v>0.56363636363636349</c:v>
                </c:pt>
              </c:numCache>
            </c:numRef>
          </c:val>
        </c:ser>
        <c:dLbls>
          <c:showVal val="1"/>
        </c:dLbls>
        <c:overlap val="100"/>
        <c:axId val="90173824"/>
        <c:axId val="90175360"/>
      </c:barChart>
      <c:catAx>
        <c:axId val="90173824"/>
        <c:scaling>
          <c:orientation val="maxMin"/>
        </c:scaling>
        <c:axPos val="l"/>
        <c:numFmt formatCode="0" sourceLinked="0"/>
        <c:maj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>
            <a:softEdge rad="0"/>
          </a:effectLst>
        </c:spPr>
        <c:txPr>
          <a:bodyPr rot="-60000000" vert="horz"/>
          <a:lstStyle/>
          <a:p>
            <a:pPr>
              <a:defRPr sz="1800" b="1">
                <a:latin typeface="+mn-lt"/>
              </a:defRPr>
            </a:pPr>
            <a:endParaRPr lang="it-IT"/>
          </a:p>
        </c:txPr>
        <c:crossAx val="90175360"/>
        <c:crosses val="autoZero"/>
        <c:auto val="1"/>
        <c:lblAlgn val="ctr"/>
        <c:lblOffset val="100"/>
      </c:catAx>
      <c:valAx>
        <c:axId val="90175360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90173824"/>
        <c:crosses val="autoZero"/>
        <c:crossBetween val="between"/>
      </c:valAx>
      <c:spPr>
        <a:noFill/>
        <a:ln w="0"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gfaRotisSansSerifExtraBold" pitchFamily="34" charset="0"/>
        </a:defRPr>
      </a:pPr>
      <a:endParaRPr lang="it-IT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872986975214715"/>
          <c:y val="4.5064033933840987E-2"/>
          <c:w val="0.71127013024785302"/>
          <c:h val="0.92261816570189537"/>
        </c:manualLayout>
      </c:layout>
      <c:barChart>
        <c:barDir val="bar"/>
        <c:grouping val="percentStacked"/>
        <c:ser>
          <c:idx val="0"/>
          <c:order val="0"/>
          <c:tx>
            <c:strRef>
              <c:f>'aus-und-weiterbildung'!$M$43</c:f>
              <c:strCache>
                <c:ptCount val="1"/>
                <c:pt idx="0">
                  <c:v>sehr ziemlich</c:v>
                </c:pt>
              </c:strCache>
            </c:strRef>
          </c:tx>
          <c:spPr>
            <a:solidFill>
              <a:srgbClr val="5392A8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600">
                      <a:solidFill>
                        <a:srgbClr val="FF0000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600">
                      <a:solidFill>
                        <a:srgbClr val="FF0000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rgbClr val="FFFFFF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showVal val="1"/>
          </c:dLbls>
          <c:cat>
            <c:strRef>
              <c:f>'aus-und-weiterbildung'!$H$80:$H$82</c:f>
              <c:strCache>
                <c:ptCount val="3"/>
                <c:pt idx="0">
                  <c:v>Handelskammer Bozen</c:v>
                </c:pt>
                <c:pt idx="1">
                  <c:v>Institut für Wirtschaftsförderung</c:v>
                </c:pt>
                <c:pt idx="2">
                  <c:v>Export Organisation Südtirol</c:v>
                </c:pt>
              </c:strCache>
            </c:strRef>
          </c:cat>
          <c:val>
            <c:numRef>
              <c:f>'aus-und-weiterbildung'!$M$80:$M$82</c:f>
              <c:numCache>
                <c:formatCode>0%</c:formatCode>
                <c:ptCount val="3"/>
                <c:pt idx="0">
                  <c:v>0.70769230769230773</c:v>
                </c:pt>
                <c:pt idx="1">
                  <c:v>0.75000000000000033</c:v>
                </c:pt>
                <c:pt idx="2">
                  <c:v>0.87500000000000033</c:v>
                </c:pt>
              </c:numCache>
            </c:numRef>
          </c:val>
        </c:ser>
        <c:ser>
          <c:idx val="1"/>
          <c:order val="1"/>
          <c:tx>
            <c:strRef>
              <c:f>'aus-und-weiterbildung'!$N$43</c:f>
              <c:strCache>
                <c:ptCount val="1"/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dLbls>
            <c:delete val="1"/>
          </c:dLbls>
          <c:cat>
            <c:strRef>
              <c:f>'aus-und-weiterbildung'!$H$80:$H$82</c:f>
              <c:strCache>
                <c:ptCount val="3"/>
                <c:pt idx="0">
                  <c:v>Handelskammer Bozen</c:v>
                </c:pt>
                <c:pt idx="1">
                  <c:v>Institut für Wirtschaftsförderung</c:v>
                </c:pt>
                <c:pt idx="2">
                  <c:v>Export Organisation Südtirol</c:v>
                </c:pt>
              </c:strCache>
            </c:strRef>
          </c:cat>
          <c:val>
            <c:numRef>
              <c:f>'aus-und-weiterbildung'!$N$80:$N$82</c:f>
              <c:numCache>
                <c:formatCode>0%</c:formatCode>
                <c:ptCount val="3"/>
                <c:pt idx="0">
                  <c:v>0.29230769230769255</c:v>
                </c:pt>
                <c:pt idx="1">
                  <c:v>0.25</c:v>
                </c:pt>
                <c:pt idx="2">
                  <c:v>0.125</c:v>
                </c:pt>
              </c:numCache>
            </c:numRef>
          </c:val>
        </c:ser>
        <c:dLbls>
          <c:showVal val="1"/>
        </c:dLbls>
        <c:gapWidth val="118"/>
        <c:overlap val="100"/>
        <c:axId val="89747840"/>
        <c:axId val="89749376"/>
      </c:barChart>
      <c:catAx>
        <c:axId val="89747840"/>
        <c:scaling>
          <c:orientation val="minMax"/>
        </c:scaling>
        <c:axPos val="l"/>
        <c:numFmt formatCode="0" sourceLinked="0"/>
        <c:maj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>
            <a:softEdge rad="0"/>
          </a:effectLst>
        </c:spPr>
        <c:txPr>
          <a:bodyPr rot="-60000000" vert="horz"/>
          <a:lstStyle/>
          <a:p>
            <a:pPr>
              <a:defRPr sz="1600">
                <a:latin typeface="+mn-lt"/>
              </a:defRPr>
            </a:pPr>
            <a:endParaRPr lang="it-IT"/>
          </a:p>
        </c:txPr>
        <c:crossAx val="89749376"/>
        <c:crosses val="autoZero"/>
        <c:auto val="1"/>
        <c:lblAlgn val="ctr"/>
        <c:lblOffset val="100"/>
      </c:catAx>
      <c:valAx>
        <c:axId val="89749376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89747840"/>
        <c:crosses val="autoZero"/>
        <c:crossBetween val="between"/>
      </c:valAx>
      <c:spPr>
        <a:noFill/>
        <a:ln w="0"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gfaRotisSansSerifExtraBold" pitchFamily="34" charset="0"/>
        </a:defRPr>
      </a:pPr>
      <a:endParaRPr lang="it-IT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1490266599158515"/>
          <c:y val="7.3637564587853269E-2"/>
          <c:w val="0.58509733400841524"/>
          <c:h val="0.87138657145152987"/>
        </c:manualLayout>
      </c:layout>
      <c:barChart>
        <c:barDir val="bar"/>
        <c:grouping val="percentStacked"/>
        <c:ser>
          <c:idx val="0"/>
          <c:order val="0"/>
          <c:tx>
            <c:strRef>
              <c:f>'aus-und-weiterbildung'!$B$39</c:f>
              <c:strCache>
                <c:ptCount val="1"/>
              </c:strCache>
            </c:strRef>
          </c:tx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+mn-lt"/>
                  </a:defRPr>
                </a:pPr>
                <a:endParaRPr lang="it-IT"/>
              </a:p>
            </c:txPr>
            <c:showVal val="1"/>
          </c:dLbls>
          <c:cat>
            <c:strRef>
              <c:f>'aus-und-weiterbildung'!$A$40:$A$43</c:f>
              <c:strCache>
                <c:ptCount val="4"/>
                <c:pt idx="0">
                  <c:v>Weiterbildungsmöglichkeiten</c:v>
                </c:pt>
                <c:pt idx="1">
                  <c:v>Derzeitige Arbeit der beruflichen Ausbildung angemessen</c:v>
                </c:pt>
                <c:pt idx="2">
                  <c:v>Beruflicher Werdegang innerhalb des Betriebes</c:v>
                </c:pt>
                <c:pt idx="3">
                  <c:v>Aufstiegsmöglichkeiten</c:v>
                </c:pt>
              </c:strCache>
            </c:strRef>
          </c:cat>
          <c:val>
            <c:numRef>
              <c:f>'aus-und-weiterbildung'!$B$40:$B$43</c:f>
              <c:numCache>
                <c:formatCode>0%</c:formatCode>
                <c:ptCount val="4"/>
                <c:pt idx="0">
                  <c:v>0.86363636363636354</c:v>
                </c:pt>
                <c:pt idx="1">
                  <c:v>0.84545454545454568</c:v>
                </c:pt>
                <c:pt idx="2">
                  <c:v>0.75454545454545519</c:v>
                </c:pt>
                <c:pt idx="3">
                  <c:v>0.43636363636363656</c:v>
                </c:pt>
              </c:numCache>
            </c:numRef>
          </c:val>
        </c:ser>
        <c:ser>
          <c:idx val="1"/>
          <c:order val="1"/>
          <c:tx>
            <c:strRef>
              <c:f>'aus-und-weiterbildung'!$C$39</c:f>
              <c:strCache>
                <c:ptCount val="1"/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dLbls>
            <c:delete val="1"/>
          </c:dLbls>
          <c:cat>
            <c:strRef>
              <c:f>'aus-und-weiterbildung'!$A$40:$A$43</c:f>
              <c:strCache>
                <c:ptCount val="4"/>
                <c:pt idx="0">
                  <c:v>Weiterbildungsmöglichkeiten</c:v>
                </c:pt>
                <c:pt idx="1">
                  <c:v>Derzeitige Arbeit der beruflichen Ausbildung angemessen</c:v>
                </c:pt>
                <c:pt idx="2">
                  <c:v>Beruflicher Werdegang innerhalb des Betriebes</c:v>
                </c:pt>
                <c:pt idx="3">
                  <c:v>Aufstiegsmöglichkeiten</c:v>
                </c:pt>
              </c:strCache>
            </c:strRef>
          </c:cat>
          <c:val>
            <c:numRef>
              <c:f>'aus-und-weiterbildung'!$C$40:$C$43</c:f>
              <c:numCache>
                <c:formatCode>0%</c:formatCode>
                <c:ptCount val="4"/>
                <c:pt idx="0">
                  <c:v>0.13636363636363635</c:v>
                </c:pt>
                <c:pt idx="1">
                  <c:v>0.15454545454545482</c:v>
                </c:pt>
                <c:pt idx="2">
                  <c:v>0.24545454545454548</c:v>
                </c:pt>
                <c:pt idx="3">
                  <c:v>0.56363636363636349</c:v>
                </c:pt>
              </c:numCache>
            </c:numRef>
          </c:val>
        </c:ser>
        <c:dLbls>
          <c:showVal val="1"/>
        </c:dLbls>
        <c:overlap val="100"/>
        <c:axId val="90110208"/>
        <c:axId val="90251264"/>
      </c:barChart>
      <c:catAx>
        <c:axId val="90110208"/>
        <c:scaling>
          <c:orientation val="maxMin"/>
        </c:scaling>
        <c:axPos val="l"/>
        <c:numFmt formatCode="0" sourceLinked="0"/>
        <c:maj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>
            <a:softEdge rad="0"/>
          </a:effectLst>
        </c:spPr>
        <c:txPr>
          <a:bodyPr rot="-60000000" vert="horz"/>
          <a:lstStyle/>
          <a:p>
            <a:pPr>
              <a:defRPr sz="1800" b="1">
                <a:latin typeface="+mn-lt"/>
              </a:defRPr>
            </a:pPr>
            <a:endParaRPr lang="it-IT"/>
          </a:p>
        </c:txPr>
        <c:crossAx val="90251264"/>
        <c:crosses val="autoZero"/>
        <c:auto val="1"/>
        <c:lblAlgn val="ctr"/>
        <c:lblOffset val="100"/>
      </c:catAx>
      <c:valAx>
        <c:axId val="90251264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90110208"/>
        <c:crosses val="autoZero"/>
        <c:crossBetween val="between"/>
      </c:valAx>
      <c:spPr>
        <a:noFill/>
        <a:ln w="0"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gfaRotisSansSerifExtraBold" pitchFamily="34" charset="0"/>
        </a:defRPr>
      </a:pPr>
      <a:endParaRPr lang="it-IT"/>
    </a:p>
  </c:txPr>
  <c:externalData r:id="rId2"/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180101821166391"/>
          <c:y val="4.6687086261828825E-2"/>
          <c:w val="0.70296508043450479"/>
          <c:h val="0.95331291373817162"/>
        </c:manualLayout>
      </c:layout>
      <c:barChart>
        <c:barDir val="bar"/>
        <c:grouping val="percentStacked"/>
        <c:ser>
          <c:idx val="0"/>
          <c:order val="0"/>
          <c:tx>
            <c:strRef>
              <c:f>'aus-und-weiterbildung'!$M$43</c:f>
              <c:strCache>
                <c:ptCount val="1"/>
                <c:pt idx="0">
                  <c:v>sehr ziemlich</c:v>
                </c:pt>
              </c:strCache>
            </c:strRef>
          </c:tx>
          <c:spPr>
            <a:solidFill>
              <a:srgbClr val="5392A8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400">
                      <a:solidFill>
                        <a:srgbClr val="FFFFFF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600">
                      <a:solidFill>
                        <a:srgbClr val="FF0000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600">
                      <a:solidFill>
                        <a:srgbClr val="FF0000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showVal val="1"/>
          </c:dLbls>
          <c:cat>
            <c:strRef>
              <c:f>'aus-und-weiterbildung'!$H$44:$H$46</c:f>
              <c:strCache>
                <c:ptCount val="3"/>
                <c:pt idx="0">
                  <c:v>Handelskammer </c:v>
                </c:pt>
                <c:pt idx="1">
                  <c:v>EOS</c:v>
                </c:pt>
                <c:pt idx="2">
                  <c:v>Institut</c:v>
                </c:pt>
              </c:strCache>
            </c:strRef>
          </c:cat>
          <c:val>
            <c:numRef>
              <c:f>'aus-und-weiterbildung'!$M$44:$M$46</c:f>
              <c:numCache>
                <c:formatCode>0%</c:formatCode>
                <c:ptCount val="3"/>
                <c:pt idx="0">
                  <c:v>0.53846153846153855</c:v>
                </c:pt>
                <c:pt idx="1">
                  <c:v>0.31250000000000078</c:v>
                </c:pt>
                <c:pt idx="2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'aus-und-weiterbildung'!$N$43</c:f>
              <c:strCache>
                <c:ptCount val="1"/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dLbls>
            <c:delete val="1"/>
          </c:dLbls>
          <c:cat>
            <c:strRef>
              <c:f>'aus-und-weiterbildung'!$H$44:$H$46</c:f>
              <c:strCache>
                <c:ptCount val="3"/>
                <c:pt idx="0">
                  <c:v>Handelskammer </c:v>
                </c:pt>
                <c:pt idx="1">
                  <c:v>EOS</c:v>
                </c:pt>
                <c:pt idx="2">
                  <c:v>Institut</c:v>
                </c:pt>
              </c:strCache>
            </c:strRef>
          </c:cat>
          <c:val>
            <c:numRef>
              <c:f>'aus-und-weiterbildung'!$N$44:$N$46</c:f>
              <c:numCache>
                <c:formatCode>0%</c:formatCode>
                <c:ptCount val="3"/>
                <c:pt idx="0">
                  <c:v>0.46153846153846234</c:v>
                </c:pt>
                <c:pt idx="1">
                  <c:v>0.6875</c:v>
                </c:pt>
                <c:pt idx="2">
                  <c:v>0.75000000000000167</c:v>
                </c:pt>
              </c:numCache>
            </c:numRef>
          </c:val>
        </c:ser>
        <c:dLbls>
          <c:showVal val="1"/>
        </c:dLbls>
        <c:overlap val="100"/>
        <c:axId val="90268800"/>
        <c:axId val="90270336"/>
      </c:barChart>
      <c:catAx>
        <c:axId val="90268800"/>
        <c:scaling>
          <c:orientation val="maxMin"/>
        </c:scaling>
        <c:axPos val="l"/>
        <c:numFmt formatCode="0" sourceLinked="0"/>
        <c:maj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>
            <a:softEdge rad="0"/>
          </a:effectLst>
        </c:spPr>
        <c:txPr>
          <a:bodyPr rot="-60000000" vert="horz"/>
          <a:lstStyle/>
          <a:p>
            <a:pPr>
              <a:defRPr sz="1600">
                <a:latin typeface="+mn-lt"/>
              </a:defRPr>
            </a:pPr>
            <a:endParaRPr lang="it-IT"/>
          </a:p>
        </c:txPr>
        <c:crossAx val="90270336"/>
        <c:crosses val="autoZero"/>
        <c:auto val="1"/>
        <c:lblAlgn val="ctr"/>
        <c:lblOffset val="100"/>
      </c:catAx>
      <c:valAx>
        <c:axId val="90270336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90268800"/>
        <c:crosses val="autoZero"/>
        <c:crossBetween val="between"/>
      </c:valAx>
      <c:spPr>
        <a:noFill/>
        <a:ln w="0"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gfaRotisSansSerifExtraBold" pitchFamily="34" charset="0"/>
        </a:defRPr>
      </a:pPr>
      <a:endParaRPr lang="it-IT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990582335209087"/>
          <c:y val="0.18814814814814898"/>
          <c:w val="0.70483154624779865"/>
          <c:h val="0.7739251333707784"/>
        </c:manualLayout>
      </c:layout>
      <c:barChart>
        <c:barDir val="bar"/>
        <c:grouping val="percentStacked"/>
        <c:ser>
          <c:idx val="0"/>
          <c:order val="0"/>
          <c:tx>
            <c:strRef>
              <c:f>Frage25!$B$20</c:f>
              <c:strCache>
                <c:ptCount val="1"/>
                <c:pt idx="0">
                  <c:v>sehr zufrieden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txPr>
              <a:bodyPr/>
              <a:lstStyle/>
              <a:p>
                <a:pPr>
                  <a:defRPr sz="1800" b="0">
                    <a:solidFill>
                      <a:srgbClr val="FFFFFF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Frage25!$A$21:$A$23</c:f>
              <c:strCache>
                <c:ptCount val="3"/>
                <c:pt idx="0">
                  <c:v>Handelskammer</c:v>
                </c:pt>
                <c:pt idx="1">
                  <c:v>Institut</c:v>
                </c:pt>
                <c:pt idx="2">
                  <c:v>EOS</c:v>
                </c:pt>
              </c:strCache>
            </c:strRef>
          </c:cat>
          <c:val>
            <c:numRef>
              <c:f>Frage25!$B$21:$B$23</c:f>
              <c:numCache>
                <c:formatCode>0%</c:formatCode>
                <c:ptCount val="3"/>
                <c:pt idx="0">
                  <c:v>0.49230769230769389</c:v>
                </c:pt>
                <c:pt idx="1">
                  <c:v>0.33333333333333331</c:v>
                </c:pt>
                <c:pt idx="2">
                  <c:v>0.37500000000000078</c:v>
                </c:pt>
              </c:numCache>
            </c:numRef>
          </c:val>
        </c:ser>
        <c:ser>
          <c:idx val="1"/>
          <c:order val="1"/>
          <c:tx>
            <c:strRef>
              <c:f>Frage25!$C$20</c:f>
              <c:strCache>
                <c:ptCount val="1"/>
                <c:pt idx="0">
                  <c:v>ziemlich zufrieden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txPr>
              <a:bodyPr/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Frage25!$A$21:$A$23</c:f>
              <c:strCache>
                <c:ptCount val="3"/>
                <c:pt idx="0">
                  <c:v>Handelskammer</c:v>
                </c:pt>
                <c:pt idx="1">
                  <c:v>Institut</c:v>
                </c:pt>
                <c:pt idx="2">
                  <c:v>EOS</c:v>
                </c:pt>
              </c:strCache>
            </c:strRef>
          </c:cat>
          <c:val>
            <c:numRef>
              <c:f>Frage25!$C$21:$C$23</c:f>
              <c:numCache>
                <c:formatCode>0%</c:formatCode>
                <c:ptCount val="3"/>
                <c:pt idx="0">
                  <c:v>0.47692307692307784</c:v>
                </c:pt>
                <c:pt idx="1">
                  <c:v>0.66666666666666663</c:v>
                </c:pt>
                <c:pt idx="2">
                  <c:v>0.59375</c:v>
                </c:pt>
              </c:numCache>
            </c:numRef>
          </c:val>
        </c:ser>
        <c:ser>
          <c:idx val="2"/>
          <c:order val="2"/>
          <c:tx>
            <c:strRef>
              <c:f>Frage25!$D$20</c:f>
              <c:strCache>
                <c:ptCount val="1"/>
                <c:pt idx="0">
                  <c:v>kaum zufrieden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cat>
            <c:strRef>
              <c:f>Frage25!$A$21:$A$23</c:f>
              <c:strCache>
                <c:ptCount val="3"/>
                <c:pt idx="0">
                  <c:v>Handelskammer</c:v>
                </c:pt>
                <c:pt idx="1">
                  <c:v>Institut</c:v>
                </c:pt>
                <c:pt idx="2">
                  <c:v>EOS</c:v>
                </c:pt>
              </c:strCache>
            </c:strRef>
          </c:cat>
          <c:val>
            <c:numRef>
              <c:f>Frage25!$D$21:$D$23</c:f>
              <c:numCache>
                <c:formatCode>0%</c:formatCode>
                <c:ptCount val="3"/>
                <c:pt idx="0">
                  <c:v>3.0769230769230792E-2</c:v>
                </c:pt>
                <c:pt idx="1">
                  <c:v>0</c:v>
                </c:pt>
                <c:pt idx="2">
                  <c:v>3.125E-2</c:v>
                </c:pt>
              </c:numCache>
            </c:numRef>
          </c:val>
        </c:ser>
        <c:gapWidth val="74"/>
        <c:overlap val="100"/>
        <c:axId val="90639360"/>
        <c:axId val="90665728"/>
      </c:barChart>
      <c:catAx>
        <c:axId val="90639360"/>
        <c:scaling>
          <c:orientation val="maxMin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0665728"/>
        <c:crosses val="autoZero"/>
        <c:auto val="1"/>
        <c:lblAlgn val="ctr"/>
        <c:lblOffset val="100"/>
      </c:catAx>
      <c:valAx>
        <c:axId val="90665728"/>
        <c:scaling>
          <c:orientation val="minMax"/>
        </c:scaling>
        <c:delete val="1"/>
        <c:axPos val="t"/>
        <c:numFmt formatCode="0%" sourceLinked="0"/>
        <c:majorTickMark val="none"/>
        <c:tickLblPos val="none"/>
        <c:crossAx val="90639360"/>
        <c:crosses val="autoZero"/>
        <c:crossBetween val="between"/>
      </c:valAx>
      <c:spPr>
        <a:noFill/>
        <a:ln w="0">
          <a:noFill/>
        </a:ln>
        <a:effectLst/>
      </c:spPr>
    </c:plotArea>
    <c:legend>
      <c:legendPos val="r"/>
      <c:layout>
        <c:manualLayout>
          <c:xMode val="edge"/>
          <c:yMode val="edge"/>
          <c:x val="9.5584927140255266E-2"/>
          <c:y val="5.8723765432098812E-2"/>
          <c:w val="0.81477481785063943"/>
          <c:h val="7.900308641975312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2"/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867724702720116E-2"/>
          <c:y val="7.0910854696346504E-2"/>
          <c:w val="0.922124440327312"/>
          <c:h val="0.84766619176005553"/>
        </c:manualLayout>
      </c:layout>
      <c:barChart>
        <c:barDir val="col"/>
        <c:grouping val="clustered"/>
        <c:ser>
          <c:idx val="1"/>
          <c:order val="0"/>
          <c:tx>
            <c:strRef>
              <c:f>Frage25!$C$5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</c:dLbls>
          <c:cat>
            <c:strRef>
              <c:f>Frage25!$A$6:$A$9</c:f>
              <c:strCache>
                <c:ptCount val="4"/>
                <c:pt idx="0">
                  <c:v>sehr zufrieden</c:v>
                </c:pt>
                <c:pt idx="1">
                  <c:v>ziemlich zufrieden</c:v>
                </c:pt>
                <c:pt idx="2">
                  <c:v>kaum zufrieden</c:v>
                </c:pt>
                <c:pt idx="3">
                  <c:v>sehr unzufrieden</c:v>
                </c:pt>
              </c:strCache>
            </c:strRef>
          </c:cat>
          <c:val>
            <c:numRef>
              <c:f>Frage25!$C$6:$C$9</c:f>
              <c:numCache>
                <c:formatCode>0%</c:formatCode>
                <c:ptCount val="4"/>
                <c:pt idx="0">
                  <c:v>0.380000000000001</c:v>
                </c:pt>
                <c:pt idx="1">
                  <c:v>0.59</c:v>
                </c:pt>
                <c:pt idx="2">
                  <c:v>2.0000000000000011E-2</c:v>
                </c:pt>
                <c:pt idx="3">
                  <c:v>2.0000000000000011E-2</c:v>
                </c:pt>
              </c:numCache>
            </c:numRef>
          </c:val>
        </c:ser>
        <c:ser>
          <c:idx val="2"/>
          <c:order val="1"/>
          <c:tx>
            <c:strRef>
              <c:f>Frage25!$D$5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</c:dLbls>
          <c:cat>
            <c:strRef>
              <c:f>Frage25!$A$6:$A$9</c:f>
              <c:strCache>
                <c:ptCount val="4"/>
                <c:pt idx="0">
                  <c:v>sehr zufrieden</c:v>
                </c:pt>
                <c:pt idx="1">
                  <c:v>ziemlich zufrieden</c:v>
                </c:pt>
                <c:pt idx="2">
                  <c:v>kaum zufrieden</c:v>
                </c:pt>
                <c:pt idx="3">
                  <c:v>sehr unzufrieden</c:v>
                </c:pt>
              </c:strCache>
            </c:strRef>
          </c:cat>
          <c:val>
            <c:numRef>
              <c:f>Frage25!$D$6:$D$9</c:f>
              <c:numCache>
                <c:formatCode>0%</c:formatCode>
                <c:ptCount val="4"/>
                <c:pt idx="0">
                  <c:v>0.35000000000000031</c:v>
                </c:pt>
                <c:pt idx="1">
                  <c:v>0.54</c:v>
                </c:pt>
                <c:pt idx="2">
                  <c:v>0.05</c:v>
                </c:pt>
              </c:numCache>
            </c:numRef>
          </c:val>
        </c:ser>
        <c:ser>
          <c:idx val="3"/>
          <c:order val="2"/>
          <c:tx>
            <c:strRef>
              <c:f>Frage25!$E$5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</c:dLbls>
          <c:cat>
            <c:strRef>
              <c:f>Frage25!$A$6:$A$9</c:f>
              <c:strCache>
                <c:ptCount val="4"/>
                <c:pt idx="0">
                  <c:v>sehr zufrieden</c:v>
                </c:pt>
                <c:pt idx="1">
                  <c:v>ziemlich zufrieden</c:v>
                </c:pt>
                <c:pt idx="2">
                  <c:v>kaum zufrieden</c:v>
                </c:pt>
                <c:pt idx="3">
                  <c:v>sehr unzufrieden</c:v>
                </c:pt>
              </c:strCache>
            </c:strRef>
          </c:cat>
          <c:val>
            <c:numRef>
              <c:f>Frage25!$E$6:$E$9</c:f>
              <c:numCache>
                <c:formatCode>0%</c:formatCode>
                <c:ptCount val="4"/>
                <c:pt idx="0">
                  <c:v>0.43636363636363734</c:v>
                </c:pt>
                <c:pt idx="1">
                  <c:v>0.5363636363636366</c:v>
                </c:pt>
                <c:pt idx="2">
                  <c:v>2.7272727272727417E-2</c:v>
                </c:pt>
              </c:numCache>
            </c:numRef>
          </c:val>
        </c:ser>
        <c:axId val="90775552"/>
        <c:axId val="90777088"/>
      </c:barChart>
      <c:catAx>
        <c:axId val="90775552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0777088"/>
        <c:crosses val="autoZero"/>
        <c:auto val="1"/>
        <c:lblAlgn val="ctr"/>
        <c:lblOffset val="100"/>
      </c:catAx>
      <c:valAx>
        <c:axId val="90777088"/>
        <c:scaling>
          <c:orientation val="minMax"/>
        </c:scaling>
        <c:delete val="1"/>
        <c:axPos val="l"/>
        <c:numFmt formatCode="0%" sourceLinked="0"/>
        <c:majorTickMark val="none"/>
        <c:tickLblPos val="none"/>
        <c:crossAx val="90775552"/>
        <c:crosses val="autoZero"/>
        <c:crossBetween val="between"/>
      </c:valAx>
      <c:spPr>
        <a:noFill/>
        <a:ln w="0">
          <a:noFill/>
        </a:ln>
        <a:effectLst/>
      </c:spPr>
    </c:plotArea>
    <c:legend>
      <c:legendPos val="r"/>
      <c:layout>
        <c:manualLayout>
          <c:xMode val="edge"/>
          <c:yMode val="edge"/>
          <c:x val="0.81206650214153431"/>
          <c:y val="0.10098554181687706"/>
          <c:w val="0.14805869013555514"/>
          <c:h val="0.4779360647252102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216222999896198"/>
          <c:y val="6.2301683970977038E-2"/>
          <c:w val="0.75783777000103802"/>
          <c:h val="0.91328597903747533"/>
        </c:manualLayout>
      </c:layout>
      <c:barChart>
        <c:barDir val="bar"/>
        <c:grouping val="percentStacked"/>
        <c:ser>
          <c:idx val="0"/>
          <c:order val="0"/>
          <c:tx>
            <c:strRef>
              <c:f>arbeitsbedingungen!$O$4</c:f>
              <c:strCache>
                <c:ptCount val="1"/>
                <c:pt idx="0">
                  <c:v>sehr/ziemlich</c:v>
                </c:pt>
              </c:strCache>
            </c:strRef>
          </c:tx>
          <c:spPr>
            <a:solidFill>
              <a:srgbClr val="5392A8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rgbClr val="FF0000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arbeitsbedingungen!$I$5:$I$7</c:f>
              <c:strCache>
                <c:ptCount val="3"/>
                <c:pt idx="0">
                  <c:v>Handelskammer </c:v>
                </c:pt>
                <c:pt idx="1">
                  <c:v>Institut </c:v>
                </c:pt>
                <c:pt idx="2">
                  <c:v>EOS</c:v>
                </c:pt>
              </c:strCache>
            </c:strRef>
          </c:cat>
          <c:val>
            <c:numRef>
              <c:f>arbeitsbedingungen!$O$5:$O$7</c:f>
              <c:numCache>
                <c:formatCode>0%</c:formatCode>
                <c:ptCount val="3"/>
                <c:pt idx="0">
                  <c:v>0.96923076923076856</c:v>
                </c:pt>
                <c:pt idx="1">
                  <c:v>0.90625</c:v>
                </c:pt>
                <c:pt idx="2">
                  <c:v>0.75000000000000144</c:v>
                </c:pt>
              </c:numCache>
            </c:numRef>
          </c:val>
        </c:ser>
        <c:ser>
          <c:idx val="1"/>
          <c:order val="1"/>
          <c:tx>
            <c:strRef>
              <c:f>arbeitsbedingungen!$P$4</c:f>
              <c:strCache>
                <c:ptCount val="1"/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dLbls>
            <c:delete val="1"/>
          </c:dLbls>
          <c:cat>
            <c:strRef>
              <c:f>arbeitsbedingungen!$I$5:$I$7</c:f>
              <c:strCache>
                <c:ptCount val="3"/>
                <c:pt idx="0">
                  <c:v>Handelskammer </c:v>
                </c:pt>
                <c:pt idx="1">
                  <c:v>Institut </c:v>
                </c:pt>
                <c:pt idx="2">
                  <c:v>EOS</c:v>
                </c:pt>
              </c:strCache>
            </c:strRef>
          </c:cat>
          <c:val>
            <c:numRef>
              <c:f>arbeitsbedingungen!$P$5:$P$7</c:f>
              <c:numCache>
                <c:formatCode>0%</c:formatCode>
                <c:ptCount val="3"/>
                <c:pt idx="0">
                  <c:v>3.0769230769230681E-2</c:v>
                </c:pt>
                <c:pt idx="1">
                  <c:v>9.3750000000000291E-2</c:v>
                </c:pt>
                <c:pt idx="2">
                  <c:v>0.25</c:v>
                </c:pt>
              </c:numCache>
            </c:numRef>
          </c:val>
        </c:ser>
        <c:dLbls>
          <c:showVal val="1"/>
        </c:dLbls>
        <c:overlap val="100"/>
        <c:axId val="83360768"/>
        <c:axId val="83739392"/>
      </c:barChart>
      <c:catAx>
        <c:axId val="83360768"/>
        <c:scaling>
          <c:orientation val="maxMin"/>
        </c:scaling>
        <c:axPos val="l"/>
        <c:numFmt formatCode="0" sourceLinked="0"/>
        <c:maj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>
            <a:softEdge rad="0"/>
          </a:effectLst>
        </c:spPr>
        <c:txPr>
          <a:bodyPr rot="-60000000" vert="horz"/>
          <a:lstStyle/>
          <a:p>
            <a:pPr>
              <a:defRPr sz="1400" b="0">
                <a:latin typeface="+mn-lt"/>
              </a:defRPr>
            </a:pPr>
            <a:endParaRPr lang="it-IT"/>
          </a:p>
        </c:txPr>
        <c:crossAx val="83739392"/>
        <c:crosses val="autoZero"/>
        <c:auto val="1"/>
        <c:lblAlgn val="ctr"/>
        <c:lblOffset val="100"/>
      </c:catAx>
      <c:valAx>
        <c:axId val="83739392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83360768"/>
        <c:crosses val="autoZero"/>
        <c:crossBetween val="between"/>
      </c:valAx>
      <c:spPr>
        <a:noFill/>
        <a:ln w="0"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gfaRotisSansSerifExtraBold" pitchFamily="34" charset="0"/>
        </a:defRPr>
      </a:pPr>
      <a:endParaRPr lang="it-IT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066719698861252"/>
          <c:y val="8.181203703703703E-2"/>
          <c:w val="0.69409891335303708"/>
          <c:h val="0.84235030864197535"/>
        </c:manualLayout>
      </c:layout>
      <c:barChart>
        <c:barDir val="bar"/>
        <c:grouping val="percentStacked"/>
        <c:ser>
          <c:idx val="0"/>
          <c:order val="0"/>
          <c:tx>
            <c:strRef>
              <c:f>arbeitsbedingungen!$B$38</c:f>
              <c:strCache>
                <c:ptCount val="1"/>
                <c:pt idx="0">
                  <c:v>sehr/ziemlich</c:v>
                </c:pt>
              </c:strCache>
            </c:strRef>
          </c:tx>
          <c:dLbls>
            <c:dLbl>
              <c:idx val="1"/>
              <c:spPr/>
              <c:txPr>
                <a:bodyPr/>
                <a:lstStyle/>
                <a:p>
                  <a:pPr>
                    <a:defRPr sz="1800" b="0">
                      <a:solidFill>
                        <a:schemeClr val="bg1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arbeitsbedingungen!$A$39:$A$42</c:f>
              <c:strCache>
                <c:ptCount val="4"/>
                <c:pt idx="0">
                  <c:v>Arbeitszeitregelung</c:v>
                </c:pt>
                <c:pt idx="1">
                  <c:v>Arbeitsplatz</c:v>
                </c:pt>
                <c:pt idx="2">
                  <c:v>Vertretbarer Arbeitsrhythmus</c:v>
                </c:pt>
                <c:pt idx="3">
                  <c:v>Ausreichend Pausen</c:v>
                </c:pt>
              </c:strCache>
            </c:strRef>
          </c:cat>
          <c:val>
            <c:numRef>
              <c:f>arbeitsbedingungen!$B$39:$B$42</c:f>
              <c:numCache>
                <c:formatCode>0%</c:formatCode>
                <c:ptCount val="4"/>
                <c:pt idx="0">
                  <c:v>0.92999999999999994</c:v>
                </c:pt>
                <c:pt idx="1">
                  <c:v>0.91999999999999993</c:v>
                </c:pt>
                <c:pt idx="2">
                  <c:v>0.89999999999999991</c:v>
                </c:pt>
                <c:pt idx="3">
                  <c:v>0.87000000000000133</c:v>
                </c:pt>
              </c:numCache>
            </c:numRef>
          </c:val>
        </c:ser>
        <c:ser>
          <c:idx val="1"/>
          <c:order val="1"/>
          <c:tx>
            <c:strRef>
              <c:f>arbeitsbedingungen!$C$38</c:f>
              <c:strCache>
                <c:ptCount val="1"/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dLbls>
            <c:delete val="1"/>
          </c:dLbls>
          <c:cat>
            <c:strRef>
              <c:f>arbeitsbedingungen!$A$39:$A$42</c:f>
              <c:strCache>
                <c:ptCount val="4"/>
                <c:pt idx="0">
                  <c:v>Arbeitszeitregelung</c:v>
                </c:pt>
                <c:pt idx="1">
                  <c:v>Arbeitsplatz</c:v>
                </c:pt>
                <c:pt idx="2">
                  <c:v>Vertretbarer Arbeitsrhythmus</c:v>
                </c:pt>
                <c:pt idx="3">
                  <c:v>Ausreichend Pausen</c:v>
                </c:pt>
              </c:strCache>
            </c:strRef>
          </c:cat>
          <c:val>
            <c:numRef>
              <c:f>arbeitsbedingungen!$C$39:$C$42</c:f>
              <c:numCache>
                <c:formatCode>0%</c:formatCode>
                <c:ptCount val="4"/>
                <c:pt idx="0">
                  <c:v>7.000000000000009E-2</c:v>
                </c:pt>
                <c:pt idx="1">
                  <c:v>8.0000000000000127E-2</c:v>
                </c:pt>
                <c:pt idx="2">
                  <c:v>0.10000000000000009</c:v>
                </c:pt>
                <c:pt idx="3">
                  <c:v>0.13</c:v>
                </c:pt>
              </c:numCache>
            </c:numRef>
          </c:val>
        </c:ser>
        <c:dLbls>
          <c:showVal val="1"/>
        </c:dLbls>
        <c:overlap val="100"/>
        <c:axId val="83292928"/>
        <c:axId val="83294464"/>
      </c:barChart>
      <c:catAx>
        <c:axId val="83292928"/>
        <c:scaling>
          <c:orientation val="maxMin"/>
        </c:scaling>
        <c:axPos val="l"/>
        <c:numFmt formatCode="0" sourceLinked="0"/>
        <c:maj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>
            <a:softEdge rad="0"/>
          </a:effectLst>
        </c:spPr>
        <c:txPr>
          <a:bodyPr rot="-60000000" vert="horz"/>
          <a:lstStyle/>
          <a:p>
            <a:pPr>
              <a:defRPr sz="1800" b="1">
                <a:latin typeface="+mn-lt"/>
              </a:defRPr>
            </a:pPr>
            <a:endParaRPr lang="it-IT"/>
          </a:p>
        </c:txPr>
        <c:crossAx val="83294464"/>
        <c:crosses val="autoZero"/>
        <c:auto val="1"/>
        <c:lblAlgn val="ctr"/>
        <c:lblOffset val="100"/>
      </c:catAx>
      <c:valAx>
        <c:axId val="83294464"/>
        <c:scaling>
          <c:orientation val="minMax"/>
          <c:max val="1"/>
          <c:min val="0"/>
        </c:scaling>
        <c:delete val="1"/>
        <c:axPos val="t"/>
        <c:numFmt formatCode="0%" sourceLinked="1"/>
        <c:tickLblPos val="none"/>
        <c:crossAx val="83292928"/>
        <c:crosses val="autoZero"/>
        <c:crossBetween val="between"/>
      </c:valAx>
      <c:spPr>
        <a:noFill/>
        <a:ln w="0"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gfaRotisSansSerifExtraBold" pitchFamily="34" charset="0"/>
        </a:defRPr>
      </a:pPr>
      <a:endParaRPr lang="it-IT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808132204969507"/>
          <c:y val="7.710476901849718E-2"/>
          <c:w val="0.66330006655804619"/>
          <c:h val="0.89228766202425036"/>
        </c:manualLayout>
      </c:layout>
      <c:barChart>
        <c:barDir val="bar"/>
        <c:grouping val="percentStacked"/>
        <c:ser>
          <c:idx val="0"/>
          <c:order val="0"/>
          <c:tx>
            <c:strRef>
              <c:f>betriebsklima!$C$39</c:f>
              <c:strCache>
                <c:ptCount val="1"/>
                <c:pt idx="0">
                  <c:v>sehr zufrieden / ziemlich zufrieden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betriebsklima!$A$40:$A$43</c:f>
              <c:strCache>
                <c:ptCount val="4"/>
                <c:pt idx="0">
                  <c:v>Verhältnis zu den Arbeitskollegen</c:v>
                </c:pt>
                <c:pt idx="1">
                  <c:v>Führungsstil des Vorgesetzten</c:v>
                </c:pt>
                <c:pt idx="2">
                  <c:v>Mitbestimmungs- möglichkeiten</c:v>
                </c:pt>
                <c:pt idx="3">
                  <c:v>Informationsfluss in der Handelskammer</c:v>
                </c:pt>
              </c:strCache>
            </c:strRef>
          </c:cat>
          <c:val>
            <c:numRef>
              <c:f>betriebsklima!$C$40:$C$43</c:f>
              <c:numCache>
                <c:formatCode>0%</c:formatCode>
                <c:ptCount val="4"/>
                <c:pt idx="0">
                  <c:v>0.95454545454545658</c:v>
                </c:pt>
                <c:pt idx="1">
                  <c:v>0.8181818181818199</c:v>
                </c:pt>
                <c:pt idx="2">
                  <c:v>0.73636363636363789</c:v>
                </c:pt>
                <c:pt idx="3">
                  <c:v>0.66363636363636369</c:v>
                </c:pt>
              </c:numCache>
            </c:numRef>
          </c:val>
        </c:ser>
        <c:ser>
          <c:idx val="1"/>
          <c:order val="1"/>
          <c:tx>
            <c:strRef>
              <c:f>betriebsklima!$D$39</c:f>
              <c:strCache>
                <c:ptCount val="1"/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dLbls>
            <c:delete val="1"/>
          </c:dLbls>
          <c:cat>
            <c:strRef>
              <c:f>betriebsklima!$A$40:$A$43</c:f>
              <c:strCache>
                <c:ptCount val="4"/>
                <c:pt idx="0">
                  <c:v>Verhältnis zu den Arbeitskollegen</c:v>
                </c:pt>
                <c:pt idx="1">
                  <c:v>Führungsstil des Vorgesetzten</c:v>
                </c:pt>
                <c:pt idx="2">
                  <c:v>Mitbestimmungs- möglichkeiten</c:v>
                </c:pt>
                <c:pt idx="3">
                  <c:v>Informationsfluss in der Handelskammer</c:v>
                </c:pt>
              </c:strCache>
            </c:strRef>
          </c:cat>
          <c:val>
            <c:numRef>
              <c:f>betriebsklima!$D$40:$D$43</c:f>
              <c:numCache>
                <c:formatCode>0%</c:formatCode>
                <c:ptCount val="4"/>
                <c:pt idx="0">
                  <c:v>4.5454545454545407E-2</c:v>
                </c:pt>
                <c:pt idx="1">
                  <c:v>0.18181818181818249</c:v>
                </c:pt>
                <c:pt idx="2">
                  <c:v>0.26363636363636367</c:v>
                </c:pt>
                <c:pt idx="3">
                  <c:v>0.33636363636363753</c:v>
                </c:pt>
              </c:numCache>
            </c:numRef>
          </c:val>
        </c:ser>
        <c:dLbls>
          <c:showVal val="1"/>
        </c:dLbls>
        <c:gapWidth val="130"/>
        <c:overlap val="100"/>
        <c:axId val="84020224"/>
        <c:axId val="84038400"/>
      </c:barChart>
      <c:catAx>
        <c:axId val="84020224"/>
        <c:scaling>
          <c:orientation val="maxMin"/>
        </c:scaling>
        <c:axPos val="l"/>
        <c:numFmt formatCode="0" sourceLinked="0"/>
        <c:maj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>
            <a:softEdge rad="0"/>
          </a:effectLst>
        </c:spPr>
        <c:txPr>
          <a:bodyPr rot="-60000000" vert="horz"/>
          <a:lstStyle/>
          <a:p>
            <a:pPr>
              <a:defRPr sz="1800" b="1">
                <a:latin typeface="+mn-lt"/>
              </a:defRPr>
            </a:pPr>
            <a:endParaRPr lang="it-IT"/>
          </a:p>
        </c:txPr>
        <c:crossAx val="84038400"/>
        <c:crosses val="autoZero"/>
        <c:auto val="1"/>
        <c:lblAlgn val="ctr"/>
        <c:lblOffset val="100"/>
        <c:tickLblSkip val="1"/>
      </c:catAx>
      <c:valAx>
        <c:axId val="84038400"/>
        <c:scaling>
          <c:orientation val="minMax"/>
          <c:max val="1"/>
          <c:min val="0"/>
        </c:scaling>
        <c:delete val="1"/>
        <c:axPos val="t"/>
        <c:numFmt formatCode="0%" sourceLinked="1"/>
        <c:tickLblPos val="none"/>
        <c:crossAx val="84020224"/>
        <c:crosses val="autoZero"/>
        <c:crossBetween val="between"/>
      </c:valAx>
      <c:spPr>
        <a:noFill/>
        <a:ln w="0"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gfaRotisSansSerifExtraBold" pitchFamily="34" charset="0"/>
        </a:defRPr>
      </a:pPr>
      <a:endParaRPr lang="it-IT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808132204969507"/>
          <c:y val="7.710476901849718E-2"/>
          <c:w val="0.66330006655804619"/>
          <c:h val="0.89228766202425036"/>
        </c:manualLayout>
      </c:layout>
      <c:barChart>
        <c:barDir val="bar"/>
        <c:grouping val="percentStacked"/>
        <c:ser>
          <c:idx val="0"/>
          <c:order val="0"/>
          <c:tx>
            <c:strRef>
              <c:f>betriebsklima!$C$39</c:f>
              <c:strCache>
                <c:ptCount val="1"/>
                <c:pt idx="0">
                  <c:v>sehr zufrieden / ziemlich zufrieden</c:v>
                </c:pt>
              </c:strCache>
            </c:strRef>
          </c:tx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+mn-lt"/>
                  </a:defRPr>
                </a:pPr>
                <a:endParaRPr lang="it-IT"/>
              </a:p>
            </c:txPr>
            <c:showVal val="1"/>
          </c:dLbls>
          <c:cat>
            <c:strRef>
              <c:f>betriebsklima!$A$40:$A$43</c:f>
              <c:strCache>
                <c:ptCount val="4"/>
                <c:pt idx="0">
                  <c:v>Verhältnis zu den Arbeitskollegen</c:v>
                </c:pt>
                <c:pt idx="1">
                  <c:v>Führungsstil des Vorgesetzten</c:v>
                </c:pt>
                <c:pt idx="2">
                  <c:v>Mitbestimmungs- möglichkeiten</c:v>
                </c:pt>
                <c:pt idx="3">
                  <c:v>Informationsfluss in der Handelskammer</c:v>
                </c:pt>
              </c:strCache>
            </c:strRef>
          </c:cat>
          <c:val>
            <c:numRef>
              <c:f>betriebsklima!$C$40:$C$43</c:f>
              <c:numCache>
                <c:formatCode>0%</c:formatCode>
                <c:ptCount val="4"/>
                <c:pt idx="0">
                  <c:v>0.95454545454545658</c:v>
                </c:pt>
                <c:pt idx="1">
                  <c:v>0.8181818181818199</c:v>
                </c:pt>
                <c:pt idx="2">
                  <c:v>0.73636363636363789</c:v>
                </c:pt>
                <c:pt idx="3">
                  <c:v>0.66363636363636369</c:v>
                </c:pt>
              </c:numCache>
            </c:numRef>
          </c:val>
        </c:ser>
        <c:ser>
          <c:idx val="1"/>
          <c:order val="1"/>
          <c:tx>
            <c:strRef>
              <c:f>betriebsklima!$D$39</c:f>
              <c:strCache>
                <c:ptCount val="1"/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dLbls>
            <c:delete val="1"/>
          </c:dLbls>
          <c:cat>
            <c:strRef>
              <c:f>betriebsklima!$A$40:$A$43</c:f>
              <c:strCache>
                <c:ptCount val="4"/>
                <c:pt idx="0">
                  <c:v>Verhältnis zu den Arbeitskollegen</c:v>
                </c:pt>
                <c:pt idx="1">
                  <c:v>Führungsstil des Vorgesetzten</c:v>
                </c:pt>
                <c:pt idx="2">
                  <c:v>Mitbestimmungs- möglichkeiten</c:v>
                </c:pt>
                <c:pt idx="3">
                  <c:v>Informationsfluss in der Handelskammer</c:v>
                </c:pt>
              </c:strCache>
            </c:strRef>
          </c:cat>
          <c:val>
            <c:numRef>
              <c:f>betriebsklima!$D$40:$D$43</c:f>
              <c:numCache>
                <c:formatCode>0%</c:formatCode>
                <c:ptCount val="4"/>
                <c:pt idx="0">
                  <c:v>4.5454545454545407E-2</c:v>
                </c:pt>
                <c:pt idx="1">
                  <c:v>0.18181818181818249</c:v>
                </c:pt>
                <c:pt idx="2">
                  <c:v>0.26363636363636367</c:v>
                </c:pt>
                <c:pt idx="3">
                  <c:v>0.33636363636363753</c:v>
                </c:pt>
              </c:numCache>
            </c:numRef>
          </c:val>
        </c:ser>
        <c:dLbls>
          <c:showVal val="1"/>
        </c:dLbls>
        <c:gapWidth val="130"/>
        <c:overlap val="100"/>
        <c:axId val="83920000"/>
        <c:axId val="83921536"/>
      </c:barChart>
      <c:catAx>
        <c:axId val="83920000"/>
        <c:scaling>
          <c:orientation val="maxMin"/>
        </c:scaling>
        <c:axPos val="l"/>
        <c:numFmt formatCode="0" sourceLinked="0"/>
        <c:maj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>
            <a:softEdge rad="0"/>
          </a:effectLst>
        </c:spPr>
        <c:txPr>
          <a:bodyPr rot="-60000000" vert="horz"/>
          <a:lstStyle/>
          <a:p>
            <a:pPr>
              <a:defRPr sz="1800" b="1">
                <a:latin typeface="+mn-lt"/>
              </a:defRPr>
            </a:pPr>
            <a:endParaRPr lang="it-IT"/>
          </a:p>
        </c:txPr>
        <c:crossAx val="83921536"/>
        <c:crosses val="autoZero"/>
        <c:auto val="1"/>
        <c:lblAlgn val="ctr"/>
        <c:lblOffset val="100"/>
        <c:tickLblSkip val="1"/>
      </c:catAx>
      <c:valAx>
        <c:axId val="83921536"/>
        <c:scaling>
          <c:orientation val="minMax"/>
          <c:max val="1"/>
          <c:min val="0"/>
        </c:scaling>
        <c:delete val="1"/>
        <c:axPos val="t"/>
        <c:numFmt formatCode="0%" sourceLinked="1"/>
        <c:tickLblPos val="none"/>
        <c:crossAx val="83920000"/>
        <c:crosses val="autoZero"/>
        <c:crossBetween val="between"/>
      </c:valAx>
      <c:spPr>
        <a:noFill/>
        <a:ln w="0"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gfaRotisSansSerifExtraBold" pitchFamily="34" charset="0"/>
        </a:defRPr>
      </a:pPr>
      <a:endParaRPr lang="it-IT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760302714903878"/>
          <c:y val="0.16367535686138326"/>
          <c:w val="0.68716302946159991"/>
          <c:h val="0.82913519020172521"/>
        </c:manualLayout>
      </c:layout>
      <c:barChart>
        <c:barDir val="bar"/>
        <c:grouping val="percentStacked"/>
        <c:ser>
          <c:idx val="0"/>
          <c:order val="0"/>
          <c:tx>
            <c:strRef>
              <c:f>betriebsklima!$N$22</c:f>
              <c:strCache>
                <c:ptCount val="1"/>
                <c:pt idx="0">
                  <c:v>sehr zufrieden / ziemlich zufrieden</c:v>
                </c:pt>
              </c:strCache>
            </c:strRef>
          </c:tx>
          <c:spPr>
            <a:solidFill>
              <a:srgbClr val="5392A8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600">
                      <a:solidFill>
                        <a:srgbClr val="FF0000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betriebsklima!$I$23:$I$25</c:f>
              <c:strCache>
                <c:ptCount val="3"/>
                <c:pt idx="0">
                  <c:v>EOS</c:v>
                </c:pt>
                <c:pt idx="1">
                  <c:v>Handelskammer </c:v>
                </c:pt>
                <c:pt idx="2">
                  <c:v>Institut</c:v>
                </c:pt>
              </c:strCache>
            </c:strRef>
          </c:cat>
          <c:val>
            <c:numRef>
              <c:f>betriebsklima!$N$23:$N$25</c:f>
              <c:numCache>
                <c:formatCode>0%</c:formatCode>
                <c:ptCount val="3"/>
                <c:pt idx="0">
                  <c:v>0.6875</c:v>
                </c:pt>
                <c:pt idx="1">
                  <c:v>0.84615384615384825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betriebsklima!$O$22</c:f>
              <c:strCache>
                <c:ptCount val="1"/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cat>
            <c:strRef>
              <c:f>betriebsklima!$I$23:$I$25</c:f>
              <c:strCache>
                <c:ptCount val="3"/>
                <c:pt idx="0">
                  <c:v>EOS</c:v>
                </c:pt>
                <c:pt idx="1">
                  <c:v>Handelskammer </c:v>
                </c:pt>
                <c:pt idx="2">
                  <c:v>Institut</c:v>
                </c:pt>
              </c:strCache>
            </c:strRef>
          </c:cat>
          <c:val>
            <c:numRef>
              <c:f>betriebsklima!$O$23:$O$25</c:f>
              <c:numCache>
                <c:formatCode>0%</c:formatCode>
                <c:ptCount val="3"/>
                <c:pt idx="0">
                  <c:v>0.31250000000000078</c:v>
                </c:pt>
                <c:pt idx="1">
                  <c:v>0.15384615384615444</c:v>
                </c:pt>
                <c:pt idx="2">
                  <c:v>0</c:v>
                </c:pt>
              </c:numCache>
            </c:numRef>
          </c:val>
        </c:ser>
        <c:overlap val="100"/>
        <c:axId val="84239488"/>
        <c:axId val="84241024"/>
      </c:barChart>
      <c:catAx>
        <c:axId val="84239488"/>
        <c:scaling>
          <c:orientation val="minMax"/>
        </c:scaling>
        <c:axPos val="l"/>
        <c:numFmt formatCode="0" sourceLinked="0"/>
        <c:maj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>
            <a:softEdge rad="0"/>
          </a:effectLst>
        </c:spPr>
        <c:txPr>
          <a:bodyPr rot="-60000000" vert="horz"/>
          <a:lstStyle/>
          <a:p>
            <a:pPr>
              <a:defRPr sz="1600">
                <a:latin typeface="+mn-lt"/>
              </a:defRPr>
            </a:pPr>
            <a:endParaRPr lang="it-IT"/>
          </a:p>
        </c:txPr>
        <c:crossAx val="84241024"/>
        <c:crosses val="autoZero"/>
        <c:auto val="1"/>
        <c:lblAlgn val="ctr"/>
        <c:lblOffset val="100"/>
      </c:catAx>
      <c:valAx>
        <c:axId val="84241024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tickLblPos val="none"/>
        <c:crossAx val="84239488"/>
        <c:crosses val="autoZero"/>
        <c:crossBetween val="between"/>
      </c:valAx>
      <c:spPr>
        <a:noFill/>
        <a:ln w="0"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gfaRotisSansSerifExtraBold" pitchFamily="34" charset="0"/>
        </a:defRPr>
      </a:pPr>
      <a:endParaRPr lang="it-IT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808132204969496"/>
          <c:y val="7.710476901849718E-2"/>
          <c:w val="0.66330006655804585"/>
          <c:h val="0.89228766202425036"/>
        </c:manualLayout>
      </c:layout>
      <c:barChart>
        <c:barDir val="bar"/>
        <c:grouping val="percentStacked"/>
        <c:ser>
          <c:idx val="0"/>
          <c:order val="0"/>
          <c:tx>
            <c:strRef>
              <c:f>betriebsklima!$C$39</c:f>
              <c:strCache>
                <c:ptCount val="1"/>
                <c:pt idx="0">
                  <c:v>sehr zufrieden / ziemlich zufrieden</c:v>
                </c:pt>
              </c:strCache>
            </c:strRef>
          </c:tx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+mn-lt"/>
                  </a:defRPr>
                </a:pPr>
                <a:endParaRPr lang="it-IT"/>
              </a:p>
            </c:txPr>
            <c:showVal val="1"/>
          </c:dLbls>
          <c:cat>
            <c:strRef>
              <c:f>betriebsklima!$A$40:$A$43</c:f>
              <c:strCache>
                <c:ptCount val="4"/>
                <c:pt idx="0">
                  <c:v>Verhältnis zu den Arbeitskollegen</c:v>
                </c:pt>
                <c:pt idx="1">
                  <c:v>Führungsstil des Vorgesetzten</c:v>
                </c:pt>
                <c:pt idx="2">
                  <c:v>Mitbestimmungs- möglichkeiten</c:v>
                </c:pt>
                <c:pt idx="3">
                  <c:v>Informationsfluss in der Handelskammer</c:v>
                </c:pt>
              </c:strCache>
            </c:strRef>
          </c:cat>
          <c:val>
            <c:numRef>
              <c:f>betriebsklima!$C$40:$C$43</c:f>
              <c:numCache>
                <c:formatCode>0%</c:formatCode>
                <c:ptCount val="4"/>
                <c:pt idx="0">
                  <c:v>0.95454545454545658</c:v>
                </c:pt>
                <c:pt idx="1">
                  <c:v>0.8181818181818199</c:v>
                </c:pt>
                <c:pt idx="2">
                  <c:v>0.73636363636363789</c:v>
                </c:pt>
                <c:pt idx="3">
                  <c:v>0.66363636363636369</c:v>
                </c:pt>
              </c:numCache>
            </c:numRef>
          </c:val>
        </c:ser>
        <c:ser>
          <c:idx val="1"/>
          <c:order val="1"/>
          <c:tx>
            <c:strRef>
              <c:f>betriebsklima!$D$39</c:f>
              <c:strCache>
                <c:ptCount val="1"/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dLbls>
            <c:delete val="1"/>
          </c:dLbls>
          <c:cat>
            <c:strRef>
              <c:f>betriebsklima!$A$40:$A$43</c:f>
              <c:strCache>
                <c:ptCount val="4"/>
                <c:pt idx="0">
                  <c:v>Verhältnis zu den Arbeitskollegen</c:v>
                </c:pt>
                <c:pt idx="1">
                  <c:v>Führungsstil des Vorgesetzten</c:v>
                </c:pt>
                <c:pt idx="2">
                  <c:v>Mitbestimmungs- möglichkeiten</c:v>
                </c:pt>
                <c:pt idx="3">
                  <c:v>Informationsfluss in der Handelskammer</c:v>
                </c:pt>
              </c:strCache>
            </c:strRef>
          </c:cat>
          <c:val>
            <c:numRef>
              <c:f>betriebsklima!$D$40:$D$43</c:f>
              <c:numCache>
                <c:formatCode>0%</c:formatCode>
                <c:ptCount val="4"/>
                <c:pt idx="0">
                  <c:v>4.5454545454545407E-2</c:v>
                </c:pt>
                <c:pt idx="1">
                  <c:v>0.18181818181818249</c:v>
                </c:pt>
                <c:pt idx="2">
                  <c:v>0.26363636363636367</c:v>
                </c:pt>
                <c:pt idx="3">
                  <c:v>0.33636363636363753</c:v>
                </c:pt>
              </c:numCache>
            </c:numRef>
          </c:val>
        </c:ser>
        <c:dLbls>
          <c:showVal val="1"/>
        </c:dLbls>
        <c:gapWidth val="130"/>
        <c:overlap val="100"/>
        <c:axId val="84290560"/>
        <c:axId val="84304640"/>
      </c:barChart>
      <c:catAx>
        <c:axId val="84290560"/>
        <c:scaling>
          <c:orientation val="maxMin"/>
        </c:scaling>
        <c:axPos val="l"/>
        <c:numFmt formatCode="0" sourceLinked="0"/>
        <c:maj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>
            <a:softEdge rad="0"/>
          </a:effectLst>
        </c:spPr>
        <c:txPr>
          <a:bodyPr rot="-60000000" vert="horz"/>
          <a:lstStyle/>
          <a:p>
            <a:pPr>
              <a:defRPr sz="1800" b="1">
                <a:latin typeface="+mn-lt"/>
              </a:defRPr>
            </a:pPr>
            <a:endParaRPr lang="it-IT"/>
          </a:p>
        </c:txPr>
        <c:crossAx val="84304640"/>
        <c:crosses val="autoZero"/>
        <c:auto val="1"/>
        <c:lblAlgn val="ctr"/>
        <c:lblOffset val="100"/>
        <c:tickLblSkip val="1"/>
      </c:catAx>
      <c:valAx>
        <c:axId val="84304640"/>
        <c:scaling>
          <c:orientation val="minMax"/>
          <c:max val="1"/>
          <c:min val="0"/>
        </c:scaling>
        <c:delete val="1"/>
        <c:axPos val="t"/>
        <c:numFmt formatCode="0%" sourceLinked="1"/>
        <c:tickLblPos val="none"/>
        <c:crossAx val="84290560"/>
        <c:crosses val="autoZero"/>
        <c:crossBetween val="between"/>
      </c:valAx>
      <c:spPr>
        <a:noFill/>
        <a:ln w="0"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gfaRotisSansSerifExtraBold" pitchFamily="34" charset="0"/>
        </a:defRPr>
      </a:pPr>
      <a:endParaRPr lang="it-IT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591393442622929"/>
          <c:y val="6.2105056388785496E-2"/>
          <c:w val="0.69885223132969065"/>
          <c:h val="0.88322787621675969"/>
        </c:manualLayout>
      </c:layout>
      <c:barChart>
        <c:barDir val="bar"/>
        <c:grouping val="percentStacked"/>
        <c:ser>
          <c:idx val="0"/>
          <c:order val="0"/>
          <c:tx>
            <c:strRef>
              <c:f>betriebsklima!$N$13</c:f>
              <c:strCache>
                <c:ptCount val="1"/>
                <c:pt idx="0">
                  <c:v>sehr zufrieden / ziemlich zufrieden</c:v>
                </c:pt>
              </c:strCache>
            </c:strRef>
          </c:tx>
          <c:spPr>
            <a:solidFill>
              <a:srgbClr val="5392A8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600">
                      <a:solidFill>
                        <a:srgbClr val="FF0000"/>
                      </a:solidFill>
                      <a:latin typeface="+mn-lt"/>
                    </a:defRPr>
                  </a:pPr>
                  <a:endParaRPr lang="it-IT"/>
                </a:p>
              </c:txPr>
            </c:dLbl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betriebsklima!$I$14:$I$16</c:f>
              <c:strCache>
                <c:ptCount val="3"/>
                <c:pt idx="0">
                  <c:v>Handelskammer </c:v>
                </c:pt>
                <c:pt idx="1">
                  <c:v>Institut</c:v>
                </c:pt>
                <c:pt idx="2">
                  <c:v>EOS</c:v>
                </c:pt>
              </c:strCache>
            </c:strRef>
          </c:cat>
          <c:val>
            <c:numRef>
              <c:f>betriebsklima!$N$14:$N$16</c:f>
              <c:numCache>
                <c:formatCode>0%</c:formatCode>
                <c:ptCount val="3"/>
                <c:pt idx="0">
                  <c:v>0.72307692307692306</c:v>
                </c:pt>
                <c:pt idx="1">
                  <c:v>0.66666666666666674</c:v>
                </c:pt>
                <c:pt idx="2">
                  <c:v>0.53125</c:v>
                </c:pt>
              </c:numCache>
            </c:numRef>
          </c:val>
        </c:ser>
        <c:ser>
          <c:idx val="1"/>
          <c:order val="1"/>
          <c:tx>
            <c:strRef>
              <c:f>betriebsklima!$O$13</c:f>
              <c:strCache>
                <c:ptCount val="1"/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dLbls>
            <c:delete val="1"/>
          </c:dLbls>
          <c:cat>
            <c:strRef>
              <c:f>betriebsklima!$I$14:$I$16</c:f>
              <c:strCache>
                <c:ptCount val="3"/>
                <c:pt idx="0">
                  <c:v>Handelskammer </c:v>
                </c:pt>
                <c:pt idx="1">
                  <c:v>Institut</c:v>
                </c:pt>
                <c:pt idx="2">
                  <c:v>EOS</c:v>
                </c:pt>
              </c:strCache>
            </c:strRef>
          </c:cat>
          <c:val>
            <c:numRef>
              <c:f>betriebsklima!$O$14:$O$16</c:f>
              <c:numCache>
                <c:formatCode>0%</c:formatCode>
                <c:ptCount val="3"/>
                <c:pt idx="0">
                  <c:v>0.27692307692307738</c:v>
                </c:pt>
                <c:pt idx="1">
                  <c:v>0.33333333333333331</c:v>
                </c:pt>
                <c:pt idx="2">
                  <c:v>0.46875</c:v>
                </c:pt>
              </c:numCache>
            </c:numRef>
          </c:val>
        </c:ser>
        <c:dLbls>
          <c:showVal val="1"/>
        </c:dLbls>
        <c:overlap val="100"/>
        <c:axId val="84285312"/>
        <c:axId val="84286848"/>
      </c:barChart>
      <c:catAx>
        <c:axId val="84285312"/>
        <c:scaling>
          <c:orientation val="maxMin"/>
        </c:scaling>
        <c:axPos val="l"/>
        <c:numFmt formatCode="0" sourceLinked="0"/>
        <c:maj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>
            <a:softEdge rad="0"/>
          </a:effectLst>
        </c:spPr>
        <c:txPr>
          <a:bodyPr rot="-60000000" vert="horz"/>
          <a:lstStyle/>
          <a:p>
            <a:pPr>
              <a:defRPr sz="1600">
                <a:latin typeface="+mn-lt"/>
              </a:defRPr>
            </a:pPr>
            <a:endParaRPr lang="it-IT"/>
          </a:p>
        </c:txPr>
        <c:crossAx val="84286848"/>
        <c:crosses val="autoZero"/>
        <c:auto val="1"/>
        <c:lblAlgn val="ctr"/>
        <c:lblOffset val="100"/>
      </c:catAx>
      <c:valAx>
        <c:axId val="84286848"/>
        <c:scaling>
          <c:orientation val="minMax"/>
          <c:max val="1"/>
          <c:min val="0"/>
        </c:scaling>
        <c:delete val="1"/>
        <c:axPos val="t"/>
        <c:numFmt formatCode="0%" sourceLinked="1"/>
        <c:majorTickMark val="none"/>
        <c:tickLblPos val="none"/>
        <c:crossAx val="84285312"/>
        <c:crosses val="autoZero"/>
        <c:crossBetween val="between"/>
      </c:valAx>
      <c:spPr>
        <a:noFill/>
        <a:ln w="0"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gfaRotisSansSerifExtraBold" pitchFamily="34" charset="0"/>
        </a:defRPr>
      </a:pPr>
      <a:endParaRPr lang="it-IT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119479760068713"/>
          <c:y val="3.1712921656166772E-2"/>
          <c:w val="0.62880519568794735"/>
          <c:h val="0.964019979981252"/>
        </c:manualLayout>
      </c:layout>
      <c:barChart>
        <c:barDir val="bar"/>
        <c:grouping val="percentStacked"/>
        <c:ser>
          <c:idx val="0"/>
          <c:order val="0"/>
          <c:tx>
            <c:strRef>
              <c:f>betriebsklima!$C$91</c:f>
              <c:strCache>
                <c:ptCount val="1"/>
              </c:strCache>
            </c:strRef>
          </c:tx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+mn-lt"/>
                  </a:defRPr>
                </a:pPr>
                <a:endParaRPr lang="it-IT"/>
              </a:p>
            </c:txPr>
            <c:showVal val="1"/>
          </c:dLbls>
          <c:cat>
            <c:strRef>
              <c:f>betriebsklima!$A$92:$A$94</c:f>
              <c:strCache>
                <c:ptCount val="3"/>
                <c:pt idx="0">
                  <c:v>"Ich fühle mich als Teil vom Team"</c:v>
                </c:pt>
                <c:pt idx="1">
                  <c:v>"Ich bin ausreichend eingebunden, wenn es um die Zielsetzung und die erwarteten Resultate meiner Arbeit geht"</c:v>
                </c:pt>
                <c:pt idx="2">
                  <c:v>"Das Unternehmen fördert Maßnahmen zur Vereinbarkeit von Arbeit und Familie"</c:v>
                </c:pt>
              </c:strCache>
            </c:strRef>
          </c:cat>
          <c:val>
            <c:numRef>
              <c:f>betriebsklima!$C$92:$C$94</c:f>
              <c:numCache>
                <c:formatCode>0%</c:formatCode>
                <c:ptCount val="3"/>
                <c:pt idx="0">
                  <c:v>0.82727272727272727</c:v>
                </c:pt>
                <c:pt idx="1">
                  <c:v>0.8</c:v>
                </c:pt>
                <c:pt idx="2">
                  <c:v>0.66363636363636369</c:v>
                </c:pt>
              </c:numCache>
            </c:numRef>
          </c:val>
        </c:ser>
        <c:ser>
          <c:idx val="1"/>
          <c:order val="1"/>
          <c:spPr>
            <a:solidFill>
              <a:sysClr val="window" lastClr="FFFFFF">
                <a:lumMod val="75000"/>
              </a:sysClr>
            </a:solidFill>
          </c:spPr>
          <c:dLbls>
            <c:delete val="1"/>
          </c:dLbls>
          <c:cat>
            <c:strRef>
              <c:f>betriebsklima!$A$92:$A$94</c:f>
              <c:strCache>
                <c:ptCount val="3"/>
                <c:pt idx="0">
                  <c:v>"Ich fühle mich als Teil vom Team"</c:v>
                </c:pt>
                <c:pt idx="1">
                  <c:v>"Ich bin ausreichend eingebunden, wenn es um die Zielsetzung und die erwarteten Resultate meiner Arbeit geht"</c:v>
                </c:pt>
                <c:pt idx="2">
                  <c:v>"Das Unternehmen fördert Maßnahmen zur Vereinbarkeit von Arbeit und Familie"</c:v>
                </c:pt>
              </c:strCache>
            </c:strRef>
          </c:cat>
          <c:val>
            <c:numRef>
              <c:f>betriebsklima!$D$92:$D$94</c:f>
              <c:numCache>
                <c:formatCode>0%</c:formatCode>
                <c:ptCount val="3"/>
                <c:pt idx="0">
                  <c:v>0.17272727272727317</c:v>
                </c:pt>
                <c:pt idx="1">
                  <c:v>0.2</c:v>
                </c:pt>
                <c:pt idx="2">
                  <c:v>0.33636363636363753</c:v>
                </c:pt>
              </c:numCache>
            </c:numRef>
          </c:val>
        </c:ser>
        <c:dLbls>
          <c:showVal val="1"/>
        </c:dLbls>
        <c:overlap val="100"/>
        <c:axId val="84175488"/>
        <c:axId val="84181376"/>
      </c:barChart>
      <c:catAx>
        <c:axId val="84175488"/>
        <c:scaling>
          <c:orientation val="maxMin"/>
        </c:scaling>
        <c:axPos val="l"/>
        <c:numFmt formatCode="0" sourceLinked="0"/>
        <c:maj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>
            <a:softEdge rad="0"/>
          </a:effectLst>
        </c:spPr>
        <c:txPr>
          <a:bodyPr rot="-60000000" vert="horz"/>
          <a:lstStyle/>
          <a:p>
            <a:pPr>
              <a:defRPr sz="1800" b="1">
                <a:latin typeface="+mn-lt"/>
              </a:defRPr>
            </a:pPr>
            <a:endParaRPr lang="it-IT"/>
          </a:p>
        </c:txPr>
        <c:crossAx val="84181376"/>
        <c:crosses val="autoZero"/>
        <c:auto val="1"/>
        <c:lblAlgn val="ctr"/>
        <c:lblOffset val="100"/>
      </c:catAx>
      <c:valAx>
        <c:axId val="84181376"/>
        <c:scaling>
          <c:orientation val="minMax"/>
          <c:max val="1"/>
          <c:min val="0"/>
        </c:scaling>
        <c:delete val="1"/>
        <c:axPos val="t"/>
        <c:numFmt formatCode="0%" sourceLinked="1"/>
        <c:majorTickMark val="none"/>
        <c:tickLblPos val="none"/>
        <c:crossAx val="84175488"/>
        <c:crosses val="autoZero"/>
        <c:crossBetween val="between"/>
      </c:valAx>
      <c:spPr>
        <a:noFill/>
        <a:ln w="0"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gfaRotisSansSerifExtraBold" pitchFamily="34" charset="0"/>
        </a:defRPr>
      </a:pPr>
      <a:endParaRPr lang="it-IT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0.0147</cdr:y>
    </cdr:from>
    <cdr:to>
      <cdr:x>1</cdr:x>
      <cdr:y>0.0147</cdr:y>
    </cdr:to>
    <cdr:cxnSp macro="">
      <cdr:nvCxnSpPr>
        <cdr:cNvPr id="5" name="Gerader Verbinder 4"/>
        <cdr:cNvCxnSpPr/>
      </cdr:nvCxnSpPr>
      <cdr:spPr>
        <a:xfrm xmlns:a="http://schemas.openxmlformats.org/drawingml/2006/main" flipV="1">
          <a:off x="0" y="47625"/>
          <a:ext cx="4392000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0.0147</cdr:y>
    </cdr:from>
    <cdr:to>
      <cdr:x>1</cdr:x>
      <cdr:y>0.0147</cdr:y>
    </cdr:to>
    <cdr:cxnSp macro="">
      <cdr:nvCxnSpPr>
        <cdr:cNvPr id="5" name="Gerader Verbinder 4"/>
        <cdr:cNvCxnSpPr/>
      </cdr:nvCxnSpPr>
      <cdr:spPr>
        <a:xfrm xmlns:a="http://schemas.openxmlformats.org/drawingml/2006/main" flipV="1">
          <a:off x="0" y="47625"/>
          <a:ext cx="4392000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0.0147</cdr:y>
    </cdr:from>
    <cdr:to>
      <cdr:x>1</cdr:x>
      <cdr:y>0.0147</cdr:y>
    </cdr:to>
    <cdr:cxnSp macro="">
      <cdr:nvCxnSpPr>
        <cdr:cNvPr id="5" name="Gerader Verbinder 4"/>
        <cdr:cNvCxnSpPr/>
      </cdr:nvCxnSpPr>
      <cdr:spPr>
        <a:xfrm xmlns:a="http://schemas.openxmlformats.org/drawingml/2006/main" flipV="1">
          <a:off x="0" y="47625"/>
          <a:ext cx="4392000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0.0147</cdr:y>
    </cdr:from>
    <cdr:to>
      <cdr:x>1</cdr:x>
      <cdr:y>0.0147</cdr:y>
    </cdr:to>
    <cdr:cxnSp macro="">
      <cdr:nvCxnSpPr>
        <cdr:cNvPr id="5" name="Gerader Verbinder 4"/>
        <cdr:cNvCxnSpPr/>
      </cdr:nvCxnSpPr>
      <cdr:spPr>
        <a:xfrm xmlns:a="http://schemas.openxmlformats.org/drawingml/2006/main" flipV="1">
          <a:off x="0" y="47625"/>
          <a:ext cx="4392000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0.0147</cdr:y>
    </cdr:from>
    <cdr:to>
      <cdr:x>1</cdr:x>
      <cdr:y>0.0147</cdr:y>
    </cdr:to>
    <cdr:cxnSp macro="">
      <cdr:nvCxnSpPr>
        <cdr:cNvPr id="5" name="Gerader Verbinder 4"/>
        <cdr:cNvCxnSpPr/>
      </cdr:nvCxnSpPr>
      <cdr:spPr>
        <a:xfrm xmlns:a="http://schemas.openxmlformats.org/drawingml/2006/main" flipV="1">
          <a:off x="0" y="47625"/>
          <a:ext cx="4392000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0.0147</cdr:y>
    </cdr:from>
    <cdr:to>
      <cdr:x>1</cdr:x>
      <cdr:y>0.0147</cdr:y>
    </cdr:to>
    <cdr:cxnSp macro="">
      <cdr:nvCxnSpPr>
        <cdr:cNvPr id="5" name="Gerader Verbinder 4"/>
        <cdr:cNvCxnSpPr/>
      </cdr:nvCxnSpPr>
      <cdr:spPr>
        <a:xfrm xmlns:a="http://schemas.openxmlformats.org/drawingml/2006/main" flipV="1">
          <a:off x="0" y="47625"/>
          <a:ext cx="4392000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0.0147</cdr:y>
    </cdr:from>
    <cdr:to>
      <cdr:x>1</cdr:x>
      <cdr:y>0.0147</cdr:y>
    </cdr:to>
    <cdr:cxnSp macro="">
      <cdr:nvCxnSpPr>
        <cdr:cNvPr id="5" name="Gerader Verbinder 4"/>
        <cdr:cNvCxnSpPr/>
      </cdr:nvCxnSpPr>
      <cdr:spPr>
        <a:xfrm xmlns:a="http://schemas.openxmlformats.org/drawingml/2006/main" flipV="1">
          <a:off x="0" y="47625"/>
          <a:ext cx="4392000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0.0147</cdr:y>
    </cdr:from>
    <cdr:to>
      <cdr:x>1</cdr:x>
      <cdr:y>0.0147</cdr:y>
    </cdr:to>
    <cdr:cxnSp macro="">
      <cdr:nvCxnSpPr>
        <cdr:cNvPr id="5" name="Gerader Verbinder 4"/>
        <cdr:cNvCxnSpPr/>
      </cdr:nvCxnSpPr>
      <cdr:spPr>
        <a:xfrm xmlns:a="http://schemas.openxmlformats.org/drawingml/2006/main" flipV="1">
          <a:off x="0" y="47625"/>
          <a:ext cx="4392000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0.0147</cdr:y>
    </cdr:from>
    <cdr:to>
      <cdr:x>1</cdr:x>
      <cdr:y>0.0147</cdr:y>
    </cdr:to>
    <cdr:cxnSp macro="">
      <cdr:nvCxnSpPr>
        <cdr:cNvPr id="5" name="Gerader Verbinder 4"/>
        <cdr:cNvCxnSpPr/>
      </cdr:nvCxnSpPr>
      <cdr:spPr>
        <a:xfrm xmlns:a="http://schemas.openxmlformats.org/drawingml/2006/main" flipV="1">
          <a:off x="0" y="47625"/>
          <a:ext cx="4392000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0.0147</cdr:y>
    </cdr:from>
    <cdr:to>
      <cdr:x>1</cdr:x>
      <cdr:y>0.0147</cdr:y>
    </cdr:to>
    <cdr:cxnSp macro="">
      <cdr:nvCxnSpPr>
        <cdr:cNvPr id="5" name="Gerader Verbinder 4"/>
        <cdr:cNvCxnSpPr/>
      </cdr:nvCxnSpPr>
      <cdr:spPr>
        <a:xfrm xmlns:a="http://schemas.openxmlformats.org/drawingml/2006/main" flipV="1">
          <a:off x="0" y="47625"/>
          <a:ext cx="4392000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0.0147</cdr:y>
    </cdr:from>
    <cdr:to>
      <cdr:x>1</cdr:x>
      <cdr:y>0.0147</cdr:y>
    </cdr:to>
    <cdr:cxnSp macro="">
      <cdr:nvCxnSpPr>
        <cdr:cNvPr id="5" name="Gerader Verbinder 4"/>
        <cdr:cNvCxnSpPr/>
      </cdr:nvCxnSpPr>
      <cdr:spPr>
        <a:xfrm xmlns:a="http://schemas.openxmlformats.org/drawingml/2006/main" flipV="1">
          <a:off x="0" y="47625"/>
          <a:ext cx="4392000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3675B-ED47-499F-AEF1-13FDF1130EB1}" type="datetimeFigureOut">
              <a:rPr lang="de-DE" smtClean="0"/>
              <a:pPr/>
              <a:t>29.12.2015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A83AE-EAEF-4801-8D2B-AEC7166ED961}" type="slidenum">
              <a:rPr lang="de-DE" smtClean="0"/>
              <a:pPr/>
              <a:t>‹N›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95275" y="360000"/>
            <a:ext cx="8534055" cy="459455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noProof="0" dirty="0" smtClean="0"/>
              <a:t>TITEL</a:t>
            </a:r>
          </a:p>
          <a:p>
            <a:pPr lvl="0"/>
            <a:endParaRPr lang="de-DE" dirty="0" smtClean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864000"/>
            <a:ext cx="8524530" cy="332152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Untertitel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2" cstate="print"/>
          <a:srcRect l="36474" t="61698" r="27208" b="29771"/>
          <a:stretch/>
        </p:blipFill>
        <p:spPr>
          <a:xfrm>
            <a:off x="-1" y="3495675"/>
            <a:ext cx="8829675" cy="1226807"/>
          </a:xfrm>
          <a:prstGeom prst="rect">
            <a:avLst/>
          </a:prstGeom>
        </p:spPr>
      </p:pic>
      <p:cxnSp>
        <p:nvCxnSpPr>
          <p:cNvPr id="21" name="Gerader Verbinder 20"/>
          <p:cNvCxnSpPr/>
          <p:nvPr userDrawn="1"/>
        </p:nvCxnSpPr>
        <p:spPr>
          <a:xfrm flipH="1">
            <a:off x="8449734" y="2032907"/>
            <a:ext cx="288000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0 Wifo\logo\WIFO_Logo_sw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53" y="5095290"/>
            <a:ext cx="2232000" cy="27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0" y="5580000"/>
            <a:ext cx="3240000" cy="118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812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8730" y="360000"/>
            <a:ext cx="8388000" cy="459455"/>
          </a:xfrm>
        </p:spPr>
        <p:txBody>
          <a:bodyPr>
            <a:noAutofit/>
          </a:bodyPr>
          <a:lstStyle>
            <a:lvl1pPr marL="0" indent="0" algn="l">
              <a:buNone/>
              <a:defRPr sz="30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smtClean="0"/>
              <a:t>TITOLO</a:t>
            </a:r>
          </a:p>
          <a:p>
            <a:pPr lvl="0"/>
            <a:endParaRPr lang="it-IT" noProof="0" smtClean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48730" y="864000"/>
            <a:ext cx="8388000" cy="332152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smtClean="0"/>
              <a:t>Sottotitolo</a:t>
            </a:r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2310" y="6427610"/>
            <a:ext cx="5445320" cy="332152"/>
          </a:xfr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smtClean="0"/>
              <a:t>Fonte</a:t>
            </a:r>
          </a:p>
        </p:txBody>
      </p:sp>
      <p:pic>
        <p:nvPicPr>
          <p:cNvPr id="10" name="Picture 2" descr="M:\verwaltung\qm\wifo_handbuch\wifo_logos_2014\IRE_Logo_s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539" y="6471367"/>
            <a:ext cx="1752084" cy="252000"/>
          </a:xfrm>
          <a:prstGeom prst="rect">
            <a:avLst/>
          </a:prstGeom>
          <a:noFill/>
        </p:spPr>
      </p:pic>
      <p:cxnSp>
        <p:nvCxnSpPr>
          <p:cNvPr id="11" name="Gerade Verbindung 10"/>
          <p:cNvCxnSpPr/>
          <p:nvPr userDrawn="1"/>
        </p:nvCxnSpPr>
        <p:spPr>
          <a:xfrm>
            <a:off x="457200" y="6372225"/>
            <a:ext cx="82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47675" y="1704975"/>
            <a:ext cx="8410575" cy="4410075"/>
          </a:xfrm>
        </p:spPr>
        <p:txBody>
          <a:bodyPr/>
          <a:lstStyle>
            <a:lvl1pPr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 err="1" smtClean="0"/>
              <a:t>Testo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445083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000" y="360000"/>
            <a:ext cx="8388000" cy="459455"/>
          </a:xfrm>
        </p:spPr>
        <p:txBody>
          <a:bodyPr>
            <a:noAutofit/>
          </a:bodyPr>
          <a:lstStyle>
            <a:lvl1pPr marL="0" indent="0" algn="l">
              <a:buNone/>
              <a:defRPr sz="30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smtClean="0"/>
              <a:t>TITOLO</a:t>
            </a:r>
          </a:p>
          <a:p>
            <a:pPr lvl="0"/>
            <a:endParaRPr lang="it-IT" noProof="0" smtClean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48730" y="864000"/>
            <a:ext cx="8388000" cy="332152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smtClean="0"/>
              <a:t>Sottotitolo</a:t>
            </a:r>
          </a:p>
        </p:txBody>
      </p:sp>
      <p:sp>
        <p:nvSpPr>
          <p:cNvPr id="10" name="Diagrammplatzhalter 9"/>
          <p:cNvSpPr>
            <a:spLocks noGrp="1"/>
          </p:cNvSpPr>
          <p:nvPr>
            <p:ph type="chart" sz="quarter" idx="13"/>
          </p:nvPr>
        </p:nvSpPr>
        <p:spPr>
          <a:xfrm>
            <a:off x="778933" y="1440000"/>
            <a:ext cx="7594600" cy="4680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it-IT" noProof="0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2310" y="6427610"/>
            <a:ext cx="5445320" cy="332152"/>
          </a:xfr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smtClean="0"/>
              <a:t>Fonte</a:t>
            </a:r>
          </a:p>
        </p:txBody>
      </p:sp>
      <p:pic>
        <p:nvPicPr>
          <p:cNvPr id="11" name="Picture 2" descr="M:\verwaltung\qm\wifo_handbuch\wifo_logos_2014\IRE_Logo_s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539" y="6471367"/>
            <a:ext cx="1752084" cy="252000"/>
          </a:xfrm>
          <a:prstGeom prst="rect">
            <a:avLst/>
          </a:prstGeom>
          <a:noFill/>
        </p:spPr>
      </p:pic>
      <p:cxnSp>
        <p:nvCxnSpPr>
          <p:cNvPr id="12" name="Gerade Verbindung 11"/>
          <p:cNvCxnSpPr/>
          <p:nvPr userDrawn="1"/>
        </p:nvCxnSpPr>
        <p:spPr>
          <a:xfrm>
            <a:off x="457200" y="6372225"/>
            <a:ext cx="82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5199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0" y="2681983"/>
            <a:ext cx="5842000" cy="3024549"/>
          </a:xfrm>
        </p:spPr>
        <p:txBody>
          <a:bodyPr>
            <a:noAutofit/>
          </a:bodyPr>
          <a:lstStyle>
            <a:lvl1pPr marL="457200" marR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»"/>
              <a:tabLst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49263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400050" indent="0">
              <a:buFontTx/>
              <a:buNone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smtClean="0"/>
              <a:t>Punto I</a:t>
            </a:r>
          </a:p>
          <a:p>
            <a:pPr lvl="1"/>
            <a:r>
              <a:rPr lang="it-IT" noProof="0" dirty="0" smtClean="0"/>
              <a:t>Sottopunto 1</a:t>
            </a:r>
          </a:p>
          <a:p>
            <a:pPr lvl="0"/>
            <a:r>
              <a:rPr lang="it-IT" noProof="0" dirty="0" smtClean="0"/>
              <a:t>Punto II</a:t>
            </a:r>
          </a:p>
          <a:p>
            <a:pPr lvl="1"/>
            <a:r>
              <a:rPr lang="it-IT" noProof="0" dirty="0" smtClean="0"/>
              <a:t>Sottopunto 2</a:t>
            </a:r>
          </a:p>
          <a:p>
            <a:pPr lvl="0"/>
            <a:r>
              <a:rPr lang="it-IT" noProof="0" dirty="0" smtClean="0"/>
              <a:t>Punto III</a:t>
            </a:r>
          </a:p>
          <a:p>
            <a:pPr lvl="1"/>
            <a:r>
              <a:rPr lang="it-IT" noProof="0" dirty="0" smtClean="0"/>
              <a:t>Sottopunto 3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8730" y="360000"/>
            <a:ext cx="8388000" cy="459455"/>
          </a:xfrm>
        </p:spPr>
        <p:txBody>
          <a:bodyPr>
            <a:noAutofit/>
          </a:bodyPr>
          <a:lstStyle>
            <a:lvl1pPr marL="0" indent="0" algn="l">
              <a:buNone/>
              <a:defRPr sz="30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smtClean="0"/>
              <a:t>TITOLO</a:t>
            </a:r>
          </a:p>
          <a:p>
            <a:pPr lvl="0"/>
            <a:endParaRPr lang="it-IT" noProof="0" smtClean="0"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48730" y="864000"/>
            <a:ext cx="8388000" cy="332152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smtClean="0"/>
              <a:t>Sottotitolo</a:t>
            </a:r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2310" y="6427610"/>
            <a:ext cx="5445320" cy="332152"/>
          </a:xfr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smtClean="0"/>
              <a:t>Fonte</a:t>
            </a:r>
          </a:p>
        </p:txBody>
      </p:sp>
      <p:pic>
        <p:nvPicPr>
          <p:cNvPr id="14" name="Picture 2" descr="M:\verwaltung\qm\wifo_handbuch\wifo_logos_2014\IRE_Logo_s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539" y="6471367"/>
            <a:ext cx="1752084" cy="252000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 userDrawn="1"/>
        </p:nvCxnSpPr>
        <p:spPr>
          <a:xfrm>
            <a:off x="457200" y="6372225"/>
            <a:ext cx="82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23714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19600" y="3162300"/>
            <a:ext cx="4386642" cy="334088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Autor - Ort, TT.MM.JJJJ</a:t>
            </a:r>
          </a:p>
        </p:txBody>
      </p:sp>
      <p:cxnSp>
        <p:nvCxnSpPr>
          <p:cNvPr id="21" name="Gerader Verbinder 20"/>
          <p:cNvCxnSpPr/>
          <p:nvPr userDrawn="1"/>
        </p:nvCxnSpPr>
        <p:spPr>
          <a:xfrm flipH="1">
            <a:off x="8449734" y="3061607"/>
            <a:ext cx="288000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0 Wifo\logo\WIFO_Logo_sw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853" y="5038139"/>
            <a:ext cx="2324762" cy="2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:\verwaltung\qm\wifo_handbuch\wifo_logos_2014\IRE_Logo_s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090" y="5042617"/>
            <a:ext cx="1877232" cy="270000"/>
          </a:xfrm>
          <a:prstGeom prst="rect">
            <a:avLst/>
          </a:prstGeom>
          <a:noFill/>
        </p:spPr>
      </p:pic>
      <p:pic>
        <p:nvPicPr>
          <p:cNvPr id="11" name="Picture 2" descr="F:\Data\Corporate\Logos\Logos Handelskammer\Handelskammer zweisprachig\Handelskammer zwei- und mehrsprachig ohne Zusatz\Langform\HK Logo ohne Claim dt.it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69" y="5609365"/>
            <a:ext cx="5215855" cy="1116000"/>
          </a:xfrm>
          <a:prstGeom prst="rect">
            <a:avLst/>
          </a:prstGeom>
          <a:noFill/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 rotWithShape="1">
          <a:blip r:embed="rId5" cstate="print"/>
          <a:srcRect l="36474" t="61698" r="27208" b="29771"/>
          <a:stretch/>
        </p:blipFill>
        <p:spPr>
          <a:xfrm>
            <a:off x="0" y="3560898"/>
            <a:ext cx="8790814" cy="1161584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95275" y="598125"/>
            <a:ext cx="8534055" cy="906825"/>
          </a:xfrm>
        </p:spPr>
        <p:txBody>
          <a:bodyPr>
            <a:noAutofit/>
          </a:bodyPr>
          <a:lstStyle>
            <a:lvl1pPr marL="0" indent="0" algn="r">
              <a:lnSpc>
                <a:spcPts val="2600"/>
              </a:lnSpc>
              <a:buNone/>
              <a:defRPr sz="30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noProof="0" dirty="0" smtClean="0"/>
              <a:t>TITEL</a:t>
            </a:r>
          </a:p>
          <a:p>
            <a:pPr lvl="0"/>
            <a:r>
              <a:rPr lang="it-IT" noProof="0" dirty="0" smtClean="0"/>
              <a:t>TITOLO</a:t>
            </a:r>
          </a:p>
          <a:p>
            <a:pPr lvl="0"/>
            <a:endParaRPr lang="de-DE" dirty="0" smtClean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161781"/>
            <a:ext cx="8534055" cy="812400"/>
          </a:xfrm>
        </p:spPr>
        <p:txBody>
          <a:bodyPr>
            <a:noAutofit/>
          </a:bodyPr>
          <a:lstStyle>
            <a:lvl1pPr marL="0" indent="0" algn="r">
              <a:lnSpc>
                <a:spcPts val="2600"/>
              </a:lnSpc>
              <a:buNone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noProof="0" dirty="0" smtClean="0"/>
              <a:t>Untertitel</a:t>
            </a:r>
          </a:p>
          <a:p>
            <a:pPr lvl="0"/>
            <a:r>
              <a:rPr lang="it-IT" noProof="0" dirty="0" smtClean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xmlns="" val="3805812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2" cstate="print"/>
          <a:srcRect l="36474" t="61698" r="27208" b="29771"/>
          <a:stretch/>
        </p:blipFill>
        <p:spPr>
          <a:xfrm>
            <a:off x="0" y="3560898"/>
            <a:ext cx="8790814" cy="116158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/>
          <a:srcRect l="38895" t="63714" r="35206" b="30166"/>
          <a:stretch/>
        </p:blipFill>
        <p:spPr>
          <a:xfrm>
            <a:off x="-9526" y="3514725"/>
            <a:ext cx="8848725" cy="121694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2580" y="5095289"/>
            <a:ext cx="2232000" cy="28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0" y="5580000"/>
            <a:ext cx="3240000" cy="1187946"/>
          </a:xfrm>
          <a:prstGeom prst="rect">
            <a:avLst/>
          </a:prstGeom>
        </p:spPr>
      </p:pic>
      <p:sp>
        <p:nvSpPr>
          <p:cNvPr id="12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95275" y="598125"/>
            <a:ext cx="8534055" cy="906825"/>
          </a:xfrm>
        </p:spPr>
        <p:txBody>
          <a:bodyPr>
            <a:noAutofit/>
          </a:bodyPr>
          <a:lstStyle>
            <a:lvl1pPr marL="0" indent="0" algn="r">
              <a:lnSpc>
                <a:spcPts val="2600"/>
              </a:lnSpc>
              <a:buNone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noProof="0" dirty="0" smtClean="0"/>
              <a:t>TITEL</a:t>
            </a:r>
          </a:p>
          <a:p>
            <a:pPr lvl="0"/>
            <a:r>
              <a:rPr lang="it-IT" noProof="0" dirty="0" smtClean="0"/>
              <a:t>TITOLO</a:t>
            </a:r>
          </a:p>
          <a:p>
            <a:pPr lvl="0"/>
            <a:endParaRPr lang="de-DE" dirty="0" smtClean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161781"/>
            <a:ext cx="8534055" cy="812400"/>
          </a:xfrm>
        </p:spPr>
        <p:txBody>
          <a:bodyPr>
            <a:noAutofit/>
          </a:bodyPr>
          <a:lstStyle>
            <a:lvl1pPr marL="0" indent="0" algn="r">
              <a:lnSpc>
                <a:spcPts val="2600"/>
              </a:lnSpc>
              <a:buNone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noProof="0" dirty="0" smtClean="0"/>
              <a:t>Untertitel</a:t>
            </a:r>
          </a:p>
          <a:p>
            <a:pPr lvl="0"/>
            <a:r>
              <a:rPr lang="it-IT" noProof="0" dirty="0" smtClean="0"/>
              <a:t>Sottotitolo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162300"/>
            <a:ext cx="4386642" cy="334088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Autor - Ort, TT.MM.JJJJ</a:t>
            </a:r>
          </a:p>
        </p:txBody>
      </p:sp>
      <p:cxnSp>
        <p:nvCxnSpPr>
          <p:cNvPr id="15" name="Gerader Verbinder 20"/>
          <p:cNvCxnSpPr/>
          <p:nvPr userDrawn="1"/>
        </p:nvCxnSpPr>
        <p:spPr>
          <a:xfrm flipH="1">
            <a:off x="8449734" y="3061607"/>
            <a:ext cx="28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6" descr="HK Logo white.pd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344"/>
          <a:stretch>
            <a:fillRect/>
          </a:stretch>
        </p:blipFill>
        <p:spPr>
          <a:xfrm>
            <a:off x="3781425" y="5607050"/>
            <a:ext cx="1918493" cy="1116000"/>
          </a:xfrm>
          <a:prstGeom prst="rect">
            <a:avLst/>
          </a:prstGeom>
        </p:spPr>
      </p:pic>
      <p:pic>
        <p:nvPicPr>
          <p:cNvPr id="16" name="Immagine 5" descr="IRE_Logo_sw_white.pdf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6" y="5095875"/>
            <a:ext cx="175073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611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95275" y="360000"/>
            <a:ext cx="8534055" cy="459455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</a:t>
            </a:r>
          </a:p>
          <a:p>
            <a:pPr lvl="0"/>
            <a:endParaRPr lang="de-DE" dirty="0" smtClean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864000"/>
            <a:ext cx="8543580" cy="332152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74141" y="3325450"/>
            <a:ext cx="3893263" cy="2084750"/>
          </a:xfrm>
        </p:spPr>
        <p:txBody>
          <a:bodyPr>
            <a:noAutofit/>
          </a:bodyPr>
          <a:lstStyle>
            <a:lvl1pPr marL="457200" indent="-457200" algn="l">
              <a:buFont typeface="+mj-lt"/>
              <a:buAutoNum type="arabicPeriod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Inhaltsverzeichnis</a:t>
            </a:r>
          </a:p>
        </p:txBody>
      </p:sp>
      <p:pic>
        <p:nvPicPr>
          <p:cNvPr id="7" name="Picture 2" descr="C:\0 Wifo\logo\WIFO_Logo_sw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0875" y="6467250"/>
            <a:ext cx="2016000" cy="2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49791" y="3325450"/>
            <a:ext cx="3893263" cy="2084750"/>
          </a:xfrm>
        </p:spPr>
        <p:txBody>
          <a:bodyPr>
            <a:noAutofit/>
          </a:bodyPr>
          <a:lstStyle>
            <a:lvl1pPr marL="457200" indent="-457200" algn="l">
              <a:buFont typeface="+mj-lt"/>
              <a:buAutoNum type="arabicPeriod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err="1" smtClean="0"/>
              <a:t>Indice</a:t>
            </a:r>
            <a:endParaRPr lang="de-DE" dirty="0" smtClean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57200" y="6372225"/>
            <a:ext cx="82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1033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8729" y="360000"/>
            <a:ext cx="8209495" cy="459455"/>
          </a:xfrm>
        </p:spPr>
        <p:txBody>
          <a:bodyPr>
            <a:noAutofit/>
          </a:bodyPr>
          <a:lstStyle>
            <a:lvl1pPr marL="0" indent="0" algn="l">
              <a:buNone/>
              <a:defRPr sz="30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</a:t>
            </a:r>
          </a:p>
          <a:p>
            <a:pPr lvl="0"/>
            <a:endParaRPr lang="de-DE" dirty="0" smtClean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48730" y="864000"/>
            <a:ext cx="8219020" cy="332152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Untertitel</a:t>
            </a:r>
          </a:p>
        </p:txBody>
      </p:sp>
      <p:pic>
        <p:nvPicPr>
          <p:cNvPr id="12" name="Picture 2" descr="C:\0 Wifo\logo\WIFO_Logo_sw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0875" y="6467250"/>
            <a:ext cx="2016000" cy="2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2310" y="6427610"/>
            <a:ext cx="5445320" cy="332152"/>
          </a:xfr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Quelle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6372225"/>
            <a:ext cx="82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447675" y="1704975"/>
            <a:ext cx="8410575" cy="4410075"/>
          </a:xfrm>
        </p:spPr>
        <p:txBody>
          <a:bodyPr/>
          <a:lstStyle>
            <a:lvl1pPr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45083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8729" y="360000"/>
            <a:ext cx="8209495" cy="459455"/>
          </a:xfrm>
        </p:spPr>
        <p:txBody>
          <a:bodyPr>
            <a:noAutofit/>
          </a:bodyPr>
          <a:lstStyle>
            <a:lvl1pPr marL="0" indent="0" algn="l">
              <a:buNone/>
              <a:defRPr sz="30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</a:t>
            </a:r>
          </a:p>
          <a:p>
            <a:pPr lvl="0"/>
            <a:endParaRPr lang="de-DE" dirty="0" smtClean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48729" y="864000"/>
            <a:ext cx="8228545" cy="332152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Untertitel</a:t>
            </a:r>
          </a:p>
        </p:txBody>
      </p:sp>
      <p:pic>
        <p:nvPicPr>
          <p:cNvPr id="12" name="Picture 2" descr="C:\0 Wifo\logo\WIFO_Logo_sw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875" y="6467250"/>
            <a:ext cx="2016000" cy="252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2310" y="6427610"/>
            <a:ext cx="5445320" cy="332152"/>
          </a:xfr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Quelle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457200" y="6372225"/>
            <a:ext cx="82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447675" y="1704975"/>
            <a:ext cx="8410575" cy="4410075"/>
          </a:xfrm>
        </p:spPr>
        <p:txBody>
          <a:bodyPr/>
          <a:lstStyle>
            <a:lvl1pPr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45083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8729" y="360000"/>
            <a:ext cx="8285695" cy="459455"/>
          </a:xfrm>
        </p:spPr>
        <p:txBody>
          <a:bodyPr>
            <a:noAutofit/>
          </a:bodyPr>
          <a:lstStyle>
            <a:lvl1pPr marL="0" indent="0" algn="l">
              <a:buNone/>
              <a:defRPr sz="30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</a:t>
            </a:r>
          </a:p>
          <a:p>
            <a:pPr lvl="0"/>
            <a:endParaRPr lang="de-DE" dirty="0" smtClean="0"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48730" y="864000"/>
            <a:ext cx="8314270" cy="332152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0" y="2681983"/>
            <a:ext cx="5842000" cy="3024549"/>
          </a:xfrm>
        </p:spPr>
        <p:txBody>
          <a:bodyPr>
            <a:noAutofit/>
          </a:bodyPr>
          <a:lstStyle>
            <a:lvl1pPr marL="457200" marR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»"/>
              <a:tabLst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49263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400050" indent="0">
              <a:buFontTx/>
              <a:buNone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Punkt1</a:t>
            </a:r>
          </a:p>
          <a:p>
            <a:pPr lvl="1"/>
            <a:r>
              <a:rPr lang="de-DE" dirty="0" smtClean="0"/>
              <a:t>Unterelement 1</a:t>
            </a:r>
          </a:p>
          <a:p>
            <a:pPr lvl="0"/>
            <a:r>
              <a:rPr lang="de-DE" dirty="0" smtClean="0"/>
              <a:t>Punkt2</a:t>
            </a:r>
          </a:p>
          <a:p>
            <a:pPr lvl="1"/>
            <a:r>
              <a:rPr lang="de-DE" dirty="0" smtClean="0"/>
              <a:t>Unterelement 2</a:t>
            </a:r>
          </a:p>
          <a:p>
            <a:pPr lvl="0"/>
            <a:r>
              <a:rPr lang="de-DE" dirty="0" smtClean="0"/>
              <a:t>Punkt3</a:t>
            </a:r>
          </a:p>
          <a:p>
            <a:pPr lvl="1"/>
            <a:r>
              <a:rPr lang="de-DE" dirty="0" smtClean="0"/>
              <a:t>Unterelement 3</a:t>
            </a:r>
          </a:p>
        </p:txBody>
      </p:sp>
      <p:pic>
        <p:nvPicPr>
          <p:cNvPr id="11" name="Picture 2" descr="C:\0 Wifo\logo\WIFO_Logo_sw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0875" y="6467250"/>
            <a:ext cx="2016000" cy="2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2310" y="6427610"/>
            <a:ext cx="5445320" cy="332152"/>
          </a:xfr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Quelle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6372225"/>
            <a:ext cx="82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3714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ntergrund_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0 Wifo\logo\WIFO_Logo_sw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853" y="2799764"/>
            <a:ext cx="2324762" cy="2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:\verwaltung\qm\wifo_handbuch\wifo_logos_2014\IRE_Logo_s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090" y="2804242"/>
            <a:ext cx="1877232" cy="270000"/>
          </a:xfrm>
          <a:prstGeom prst="rect">
            <a:avLst/>
          </a:prstGeom>
          <a:noFill/>
        </p:spPr>
      </p:pic>
      <p:pic>
        <p:nvPicPr>
          <p:cNvPr id="11" name="Picture 2" descr="F:\Data\Corporate\Logos\Logos Handelskammer\Handelskammer zweisprachig\Handelskammer zwei- und mehrsprachig ohne Zusatz\Langform\HK Logo ohne Claim dt.it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69" y="3370990"/>
            <a:ext cx="5215855" cy="1116000"/>
          </a:xfrm>
          <a:prstGeom prst="rect">
            <a:avLst/>
          </a:prstGeom>
          <a:noFill/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 rotWithShape="1">
          <a:blip r:embed="rId5" cstate="print"/>
          <a:srcRect l="36474" t="61698" r="27208" b="29771"/>
          <a:stretch/>
        </p:blipFill>
        <p:spPr>
          <a:xfrm>
            <a:off x="0" y="4903923"/>
            <a:ext cx="8790814" cy="11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812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60000"/>
            <a:ext cx="8543580" cy="459455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smtClean="0"/>
              <a:t>TITEL</a:t>
            </a:r>
          </a:p>
          <a:p>
            <a:pPr lvl="0"/>
            <a:endParaRPr lang="de-DE" dirty="0" smtClean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76225" y="864000"/>
            <a:ext cx="8553105" cy="332152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Untertitel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2" cstate="print"/>
          <a:srcRect l="36474" t="61698" r="27208" b="29771"/>
          <a:stretch/>
        </p:blipFill>
        <p:spPr>
          <a:xfrm>
            <a:off x="0" y="3560898"/>
            <a:ext cx="8790814" cy="1161584"/>
          </a:xfrm>
          <a:prstGeom prst="rect">
            <a:avLst/>
          </a:prstGeom>
        </p:spPr>
      </p:pic>
      <p:cxnSp>
        <p:nvCxnSpPr>
          <p:cNvPr id="21" name="Gerader Verbinder 20"/>
          <p:cNvCxnSpPr/>
          <p:nvPr userDrawn="1"/>
        </p:nvCxnSpPr>
        <p:spPr>
          <a:xfrm flipH="1">
            <a:off x="8449734" y="2032907"/>
            <a:ext cx="28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/>
          <a:srcRect l="38895" t="63714" r="35206" b="30166"/>
          <a:stretch/>
        </p:blipFill>
        <p:spPr>
          <a:xfrm>
            <a:off x="-9525" y="3495675"/>
            <a:ext cx="8839200" cy="123599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2580" y="5095289"/>
            <a:ext cx="2232000" cy="28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4" descr="HK Logo white_dt.pd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610225"/>
            <a:ext cx="3127473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611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19176" y="360000"/>
            <a:ext cx="8496000" cy="459455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</a:t>
            </a:r>
          </a:p>
          <a:p>
            <a:pPr lvl="0"/>
            <a:endParaRPr lang="de-DE" dirty="0" smtClean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0551" y="864000"/>
            <a:ext cx="8518779" cy="332152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936066" y="3325450"/>
            <a:ext cx="3893263" cy="2084750"/>
          </a:xfrm>
        </p:spPr>
        <p:txBody>
          <a:bodyPr>
            <a:noAutofit/>
          </a:bodyPr>
          <a:lstStyle>
            <a:lvl1pPr marL="457200" indent="-457200" algn="l">
              <a:buFont typeface="+mj-lt"/>
              <a:buAutoNum type="arabicPeriod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Inhaltsverzeichnis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57200" y="6372225"/>
            <a:ext cx="82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0 Wifo\logo\WIFO_Logo_sw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0875" y="6467250"/>
            <a:ext cx="2016000" cy="2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1033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8730" y="360000"/>
            <a:ext cx="8388000" cy="459455"/>
          </a:xfrm>
        </p:spPr>
        <p:txBody>
          <a:bodyPr>
            <a:noAutofit/>
          </a:bodyPr>
          <a:lstStyle>
            <a:lvl1pPr marL="0" indent="0" algn="l">
              <a:buNone/>
              <a:defRPr sz="30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</a:t>
            </a:r>
          </a:p>
          <a:p>
            <a:pPr lvl="0"/>
            <a:endParaRPr lang="de-DE" dirty="0" smtClean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48730" y="864000"/>
            <a:ext cx="8388000" cy="332152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Untertitel</a:t>
            </a:r>
          </a:p>
        </p:txBody>
      </p:sp>
      <p:pic>
        <p:nvPicPr>
          <p:cNvPr id="6" name="Picture 2" descr="C:\0 Wifo\logo\WIFO_Logo_sw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0875" y="6467250"/>
            <a:ext cx="2016000" cy="2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2310" y="6427610"/>
            <a:ext cx="5445320" cy="332152"/>
          </a:xfr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Quelle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57200" y="6372225"/>
            <a:ext cx="82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447675" y="1704975"/>
            <a:ext cx="8410575" cy="4410075"/>
          </a:xfrm>
        </p:spPr>
        <p:txBody>
          <a:bodyPr/>
          <a:lstStyle>
            <a:lvl1pPr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3445083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000" y="360000"/>
            <a:ext cx="8388000" cy="459455"/>
          </a:xfrm>
        </p:spPr>
        <p:txBody>
          <a:bodyPr>
            <a:noAutofit/>
          </a:bodyPr>
          <a:lstStyle>
            <a:lvl1pPr marL="0" indent="0" algn="l">
              <a:buNone/>
              <a:defRPr sz="30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</a:t>
            </a:r>
          </a:p>
          <a:p>
            <a:pPr lvl="0"/>
            <a:endParaRPr lang="de-DE" dirty="0" smtClean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48730" y="864000"/>
            <a:ext cx="8388000" cy="33215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</a:t>
            </a:r>
          </a:p>
        </p:txBody>
      </p:sp>
      <p:sp>
        <p:nvSpPr>
          <p:cNvPr id="10" name="Diagrammplatzhalter 9"/>
          <p:cNvSpPr>
            <a:spLocks noGrp="1"/>
          </p:cNvSpPr>
          <p:nvPr>
            <p:ph type="chart" sz="quarter" idx="13"/>
          </p:nvPr>
        </p:nvSpPr>
        <p:spPr>
          <a:xfrm>
            <a:off x="778933" y="1440000"/>
            <a:ext cx="7594600" cy="4680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/>
          </a:p>
        </p:txBody>
      </p:sp>
      <p:pic>
        <p:nvPicPr>
          <p:cNvPr id="11" name="Picture 2" descr="C:\0 Wifo\logo\WIFO_Logo_sw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0875" y="6467250"/>
            <a:ext cx="2016000" cy="2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2310" y="6427610"/>
            <a:ext cx="5445320" cy="332152"/>
          </a:xfr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Quelle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57200" y="6372225"/>
            <a:ext cx="82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5199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0" y="2681983"/>
            <a:ext cx="5842000" cy="3024549"/>
          </a:xfrm>
        </p:spPr>
        <p:txBody>
          <a:bodyPr>
            <a:noAutofit/>
          </a:bodyPr>
          <a:lstStyle>
            <a:lvl1pPr marL="457200" marR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»"/>
              <a:tabLst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49263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400050" indent="0">
              <a:buFontTx/>
              <a:buNone/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Punkt1</a:t>
            </a:r>
          </a:p>
          <a:p>
            <a:pPr lvl="1"/>
            <a:r>
              <a:rPr lang="de-DE" dirty="0" smtClean="0"/>
              <a:t>Unterelement 1</a:t>
            </a:r>
          </a:p>
          <a:p>
            <a:pPr lvl="0"/>
            <a:r>
              <a:rPr lang="de-DE" dirty="0" smtClean="0"/>
              <a:t>Punkt2</a:t>
            </a:r>
          </a:p>
          <a:p>
            <a:pPr lvl="1"/>
            <a:r>
              <a:rPr lang="de-DE" dirty="0" smtClean="0"/>
              <a:t>Unterelement 2</a:t>
            </a:r>
          </a:p>
          <a:p>
            <a:pPr lvl="0"/>
            <a:r>
              <a:rPr lang="de-DE" dirty="0" smtClean="0"/>
              <a:t>Punkt3</a:t>
            </a:r>
          </a:p>
          <a:p>
            <a:pPr lvl="1"/>
            <a:r>
              <a:rPr lang="de-DE" dirty="0" smtClean="0"/>
              <a:t>Unterelement 3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8730" y="360000"/>
            <a:ext cx="8388000" cy="459455"/>
          </a:xfrm>
        </p:spPr>
        <p:txBody>
          <a:bodyPr>
            <a:noAutofit/>
          </a:bodyPr>
          <a:lstStyle>
            <a:lvl1pPr marL="0" indent="0" algn="l">
              <a:buNone/>
              <a:defRPr sz="30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</a:t>
            </a:r>
          </a:p>
          <a:p>
            <a:pPr lvl="0"/>
            <a:endParaRPr lang="de-DE" dirty="0" smtClean="0"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48730" y="864000"/>
            <a:ext cx="8388000" cy="33215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</a:t>
            </a:r>
          </a:p>
        </p:txBody>
      </p:sp>
      <p:pic>
        <p:nvPicPr>
          <p:cNvPr id="10" name="Picture 2" descr="C:\0 Wifo\logo\WIFO_Logo_sw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0875" y="6467250"/>
            <a:ext cx="2016000" cy="2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2310" y="6427610"/>
            <a:ext cx="5445320" cy="332152"/>
          </a:xfr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Quelle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57200" y="6372225"/>
            <a:ext cx="82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3714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95275" y="360000"/>
            <a:ext cx="8534055" cy="459455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smtClean="0"/>
              <a:t>TITOLO</a:t>
            </a:r>
          </a:p>
          <a:p>
            <a:pPr lvl="0"/>
            <a:endParaRPr lang="it-IT" noProof="0" smtClean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864000"/>
            <a:ext cx="8524530" cy="332152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smtClean="0"/>
              <a:t>Sottotitolo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2" cstate="print"/>
          <a:srcRect l="36474" t="61698" r="27208" b="29771"/>
          <a:stretch/>
        </p:blipFill>
        <p:spPr>
          <a:xfrm>
            <a:off x="0" y="3560898"/>
            <a:ext cx="8790814" cy="1161584"/>
          </a:xfrm>
          <a:prstGeom prst="rect">
            <a:avLst/>
          </a:prstGeom>
        </p:spPr>
      </p:pic>
      <p:cxnSp>
        <p:nvCxnSpPr>
          <p:cNvPr id="21" name="Gerader Verbinder 20"/>
          <p:cNvCxnSpPr/>
          <p:nvPr userDrawn="1"/>
        </p:nvCxnSpPr>
        <p:spPr>
          <a:xfrm flipH="1">
            <a:off x="8449734" y="2032907"/>
            <a:ext cx="288000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5580000"/>
            <a:ext cx="3240000" cy="1187947"/>
          </a:xfrm>
          <a:prstGeom prst="rect">
            <a:avLst/>
          </a:prstGeom>
        </p:spPr>
      </p:pic>
      <p:pic>
        <p:nvPicPr>
          <p:cNvPr id="9" name="Picture 2" descr="M:\verwaltung\qm\wifo_handbuch\wifo_logos_2014\IRE_Logo_sw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514" y="5090242"/>
            <a:ext cx="1827172" cy="262800"/>
          </a:xfrm>
          <a:prstGeom prst="rect">
            <a:avLst/>
          </a:prstGeom>
          <a:noFill/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/>
          <a:srcRect l="36474" t="61698" r="27208" b="29771"/>
          <a:stretch/>
        </p:blipFill>
        <p:spPr>
          <a:xfrm>
            <a:off x="-1" y="3495675"/>
            <a:ext cx="8829675" cy="1226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5812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60000"/>
            <a:ext cx="8543580" cy="459455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smtClean="0"/>
              <a:t>TITOLO</a:t>
            </a:r>
          </a:p>
          <a:p>
            <a:pPr lvl="0"/>
            <a:endParaRPr lang="it-IT" noProof="0" smtClean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76225" y="864000"/>
            <a:ext cx="8553105" cy="332152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smtClean="0"/>
              <a:t>Sottotitolo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2" cstate="print"/>
          <a:srcRect l="36474" t="61698" r="27208" b="29771"/>
          <a:stretch/>
        </p:blipFill>
        <p:spPr>
          <a:xfrm>
            <a:off x="0" y="3560898"/>
            <a:ext cx="8790814" cy="1161584"/>
          </a:xfrm>
          <a:prstGeom prst="rect">
            <a:avLst/>
          </a:prstGeom>
        </p:spPr>
      </p:pic>
      <p:cxnSp>
        <p:nvCxnSpPr>
          <p:cNvPr id="21" name="Gerader Verbinder 20"/>
          <p:cNvCxnSpPr/>
          <p:nvPr userDrawn="1"/>
        </p:nvCxnSpPr>
        <p:spPr>
          <a:xfrm flipH="1">
            <a:off x="8449734" y="2032907"/>
            <a:ext cx="28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/>
          <a:srcRect l="38895" t="63714" r="35206" b="30166"/>
          <a:stretch/>
        </p:blipFill>
        <p:spPr>
          <a:xfrm>
            <a:off x="-9525" y="3486150"/>
            <a:ext cx="8868460" cy="1245515"/>
          </a:xfrm>
          <a:prstGeom prst="rect">
            <a:avLst/>
          </a:prstGeom>
        </p:spPr>
      </p:pic>
      <p:pic>
        <p:nvPicPr>
          <p:cNvPr id="11" name="Immagine 6" descr="HK Logo white.pd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5607050"/>
            <a:ext cx="3013867" cy="1116000"/>
          </a:xfrm>
          <a:prstGeom prst="rect">
            <a:avLst/>
          </a:prstGeom>
        </p:spPr>
      </p:pic>
      <p:pic>
        <p:nvPicPr>
          <p:cNvPr id="13" name="Immagine 5" descr="IRE_Logo_sw_white.pd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1" y="5095875"/>
            <a:ext cx="1750739" cy="25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3611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19176" y="360000"/>
            <a:ext cx="8496000" cy="459455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smtClean="0"/>
              <a:t>TITOLO</a:t>
            </a:r>
          </a:p>
          <a:p>
            <a:pPr lvl="0"/>
            <a:endParaRPr lang="it-IT" noProof="0" smtClean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0551" y="864000"/>
            <a:ext cx="8518779" cy="332152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smtClean="0"/>
              <a:t>Sottotitolo</a:t>
            </a:r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936066" y="3325450"/>
            <a:ext cx="3893263" cy="2084750"/>
          </a:xfrm>
        </p:spPr>
        <p:txBody>
          <a:bodyPr>
            <a:noAutofit/>
          </a:bodyPr>
          <a:lstStyle>
            <a:lvl1pPr marL="457200" indent="-457200" algn="l">
              <a:buFont typeface="+mj-lt"/>
              <a:buAutoNum type="arabicPeriod"/>
              <a:defRPr sz="22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smtClean="0"/>
              <a:t>Indice</a:t>
            </a:r>
          </a:p>
        </p:txBody>
      </p:sp>
      <p:pic>
        <p:nvPicPr>
          <p:cNvPr id="9" name="Picture 2" descr="M:\verwaltung\qm\wifo_handbuch\wifo_logos_2014\IRE_Logo_s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539" y="6471367"/>
            <a:ext cx="1752084" cy="252000"/>
          </a:xfrm>
          <a:prstGeom prst="rect">
            <a:avLst/>
          </a:prstGeom>
          <a:noFill/>
        </p:spPr>
      </p:pic>
      <p:cxnSp>
        <p:nvCxnSpPr>
          <p:cNvPr id="10" name="Gerade Verbindung 9"/>
          <p:cNvCxnSpPr/>
          <p:nvPr userDrawn="1"/>
        </p:nvCxnSpPr>
        <p:spPr>
          <a:xfrm>
            <a:off x="457200" y="6372225"/>
            <a:ext cx="82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41033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82525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73" r:id="rId4"/>
    <p:sldLayoutId id="2147483676" r:id="rId5"/>
    <p:sldLayoutId id="2147483675" r:id="rId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2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2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2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2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noProof="0" dirty="0" err="1" smtClean="0"/>
              <a:t>Titelmasterformat</a:t>
            </a:r>
            <a:r>
              <a:rPr lang="it-IT" noProof="0" dirty="0" smtClean="0"/>
              <a:t> </a:t>
            </a:r>
            <a:r>
              <a:rPr lang="it-IT" noProof="0" dirty="0" err="1" smtClean="0"/>
              <a:t>durch</a:t>
            </a:r>
            <a:r>
              <a:rPr lang="it-IT" noProof="0" dirty="0" smtClean="0"/>
              <a:t> </a:t>
            </a:r>
            <a:r>
              <a:rPr lang="it-IT" noProof="0" dirty="0" err="1" smtClean="0"/>
              <a:t>Klicken</a:t>
            </a:r>
            <a:r>
              <a:rPr lang="it-IT" noProof="0" dirty="0" smtClean="0"/>
              <a:t> </a:t>
            </a:r>
            <a:r>
              <a:rPr lang="it-IT" noProof="0" dirty="0" err="1" smtClean="0"/>
              <a:t>bearbeiten</a:t>
            </a:r>
            <a:endParaRPr lang="it-IT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dirty="0" err="1" smtClean="0"/>
              <a:t>Textmasterformat</a:t>
            </a:r>
            <a:r>
              <a:rPr lang="it-IT" noProof="0" dirty="0" smtClean="0"/>
              <a:t> </a:t>
            </a:r>
            <a:r>
              <a:rPr lang="it-IT" noProof="0" dirty="0" err="1" smtClean="0"/>
              <a:t>bearbeiten</a:t>
            </a:r>
            <a:endParaRPr lang="it-IT" noProof="0" dirty="0" smtClean="0"/>
          </a:p>
          <a:p>
            <a:pPr lvl="1"/>
            <a:r>
              <a:rPr lang="it-IT" noProof="0" dirty="0" err="1" smtClean="0"/>
              <a:t>Zweite</a:t>
            </a:r>
            <a:r>
              <a:rPr lang="it-IT" noProof="0" dirty="0" smtClean="0"/>
              <a:t> </a:t>
            </a:r>
            <a:r>
              <a:rPr lang="it-IT" noProof="0" dirty="0" err="1" smtClean="0"/>
              <a:t>Ebene</a:t>
            </a:r>
            <a:endParaRPr lang="it-IT" noProof="0" dirty="0" smtClean="0"/>
          </a:p>
          <a:p>
            <a:pPr lvl="2"/>
            <a:r>
              <a:rPr lang="it-IT" noProof="0" dirty="0" smtClean="0"/>
              <a:t>Dritte </a:t>
            </a:r>
            <a:r>
              <a:rPr lang="it-IT" noProof="0" dirty="0" err="1" smtClean="0"/>
              <a:t>Ebene</a:t>
            </a:r>
            <a:endParaRPr lang="it-IT" noProof="0" dirty="0" smtClean="0"/>
          </a:p>
          <a:p>
            <a:pPr lvl="3"/>
            <a:r>
              <a:rPr lang="it-IT" noProof="0" dirty="0" err="1" smtClean="0"/>
              <a:t>Vierte</a:t>
            </a:r>
            <a:r>
              <a:rPr lang="it-IT" noProof="0" dirty="0" smtClean="0"/>
              <a:t> </a:t>
            </a:r>
            <a:r>
              <a:rPr lang="it-IT" noProof="0" dirty="0" err="1" smtClean="0"/>
              <a:t>Ebene</a:t>
            </a:r>
            <a:endParaRPr lang="it-IT" noProof="0" dirty="0" smtClean="0"/>
          </a:p>
          <a:p>
            <a:pPr lvl="4"/>
            <a:r>
              <a:rPr lang="it-IT" noProof="0" dirty="0" err="1" smtClean="0"/>
              <a:t>Fünfte</a:t>
            </a:r>
            <a:r>
              <a:rPr lang="it-IT" noProof="0" dirty="0" smtClean="0"/>
              <a:t> </a:t>
            </a:r>
            <a:r>
              <a:rPr lang="it-IT" noProof="0" dirty="0" err="1" smtClean="0"/>
              <a:t>Ebene</a:t>
            </a:r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682525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2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2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2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2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</a:t>
            </a:r>
          </a:p>
        </p:txBody>
      </p:sp>
    </p:spTree>
    <p:extLst>
      <p:ext uri="{BB962C8B-B14F-4D97-AF65-F5344CB8AC3E}">
        <p14:creationId xmlns:p14="http://schemas.microsoft.com/office/powerpoint/2010/main" xmlns="" val="2682525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Calibri" pitchFamily="34" charset="0"/>
        <a:buChar char="»"/>
        <a:defRPr sz="22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itchFamily="34" charset="0"/>
        <a:buChar char="−"/>
        <a:defRPr sz="2200" kern="1200" baseline="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Calibri" pitchFamily="34" charset="0"/>
        <a:buChar char="−"/>
        <a:tabLst/>
        <a:defRPr sz="2200" kern="1200" baseline="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Calibri" pitchFamily="34" charset="0"/>
        <a:buChar char="−"/>
        <a:tabLst/>
        <a:defRPr sz="22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itchFamily="34" charset="0"/>
        <a:buChar char="»"/>
        <a:defRPr sz="2200" kern="1200">
          <a:solidFill>
            <a:schemeClr val="accent6"/>
          </a:solidFill>
          <a:latin typeface="Calibri"/>
          <a:ea typeface="+mn-ea"/>
          <a:cs typeface="Calibri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ebdings" pitchFamily="18" charset="2"/>
        <a:buChar char=""/>
        <a:defRPr sz="1350" kern="1200">
          <a:solidFill>
            <a:srgbClr val="484848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platzhalter 3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MITARBEITERBEFRAGUNG 2014</a:t>
            </a:r>
            <a:endParaRPr lang="de-DE" dirty="0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Handelskammer Bozen</a:t>
            </a:r>
            <a:endParaRPr lang="de-DE" dirty="0"/>
          </a:p>
        </p:txBody>
      </p:sp>
      <p:sp>
        <p:nvSpPr>
          <p:cNvPr id="22" name="Textplatzhalter 12"/>
          <p:cNvSpPr txBox="1">
            <a:spLocks/>
          </p:cNvSpPr>
          <p:nvPr/>
        </p:nvSpPr>
        <p:spPr>
          <a:xfrm>
            <a:off x="4419600" y="2879999"/>
            <a:ext cx="4386642" cy="5966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 dirty="0" smtClean="0">
                <a:solidFill>
                  <a:schemeClr val="accent1"/>
                </a:solidFill>
              </a:rPr>
              <a:t>Urban Perkmann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 dirty="0" smtClean="0">
                <a:solidFill>
                  <a:schemeClr val="accent1"/>
                </a:solidFill>
              </a:rPr>
              <a:t>Handelskammer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19.10.2015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73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 14"/>
          <p:cNvGraphicFramePr>
            <a:graphicFrameLocks noChangeAspect="1"/>
          </p:cNvGraphicFramePr>
          <p:nvPr/>
        </p:nvGraphicFramePr>
        <p:xfrm>
          <a:off x="463137" y="1568041"/>
          <a:ext cx="8411689" cy="4890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3) AUS- UND WEITERBILDUNG, KARRIERE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000" dirty="0" smtClean="0"/>
              <a:t>Anteil der „ziemlich“ und „sehr zufriedenen“ Mitarbeiter</a:t>
            </a:r>
          </a:p>
          <a:p>
            <a:endParaRPr lang="de-DE" sz="2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Quelle: WIFO (eigene Erhebung)</a:t>
            </a:r>
          </a:p>
        </p:txBody>
      </p:sp>
      <p:sp>
        <p:nvSpPr>
          <p:cNvPr id="10" name="Rechteck 9"/>
          <p:cNvSpPr/>
          <p:nvPr/>
        </p:nvSpPr>
        <p:spPr>
          <a:xfrm>
            <a:off x="421069" y="5135938"/>
            <a:ext cx="8548576" cy="11483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25303" y="1449572"/>
            <a:ext cx="8548576" cy="2410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3" name="Diagramm 12"/>
          <p:cNvGraphicFramePr>
            <a:graphicFrameLocks noChangeAspect="1"/>
          </p:cNvGraphicFramePr>
          <p:nvPr/>
        </p:nvGraphicFramePr>
        <p:xfrm>
          <a:off x="727951" y="1435395"/>
          <a:ext cx="7405957" cy="2328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feil nach unten 13"/>
          <p:cNvSpPr/>
          <p:nvPr/>
        </p:nvSpPr>
        <p:spPr>
          <a:xfrm rot="10800000">
            <a:off x="4688956" y="3615078"/>
            <a:ext cx="212653" cy="39339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Graphic spid="13" grpId="0">
        <p:bldAsOne/>
      </p:bldGraphic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3) AUS- UND WEITERBILDUNG, KARRIERE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000" dirty="0" smtClean="0"/>
              <a:t>Anteil der „ziemlich“ und „sehr zufriedenen“ Mitarbeiter</a:t>
            </a:r>
          </a:p>
          <a:p>
            <a:endParaRPr lang="de-DE" sz="2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Quelle: WIFO (eigene Erhebung)</a:t>
            </a:r>
          </a:p>
        </p:txBody>
      </p:sp>
      <p:graphicFrame>
        <p:nvGraphicFramePr>
          <p:cNvPr id="7" name="Diagramm 6"/>
          <p:cNvGraphicFramePr>
            <a:graphicFrameLocks noChangeAspect="1"/>
          </p:cNvGraphicFramePr>
          <p:nvPr/>
        </p:nvGraphicFramePr>
        <p:xfrm>
          <a:off x="247651" y="1330534"/>
          <a:ext cx="8591550" cy="4890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hteck 7"/>
          <p:cNvSpPr/>
          <p:nvPr/>
        </p:nvSpPr>
        <p:spPr>
          <a:xfrm>
            <a:off x="249483" y="1273323"/>
            <a:ext cx="8704512" cy="34095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2" name="Diagramm 11"/>
          <p:cNvGraphicFramePr>
            <a:graphicFrameLocks noChangeAspect="1"/>
          </p:cNvGraphicFramePr>
          <p:nvPr/>
        </p:nvGraphicFramePr>
        <p:xfrm>
          <a:off x="799459" y="1271074"/>
          <a:ext cx="7372350" cy="2858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feil nach unten 8"/>
          <p:cNvSpPr/>
          <p:nvPr/>
        </p:nvSpPr>
        <p:spPr>
          <a:xfrm rot="10800000">
            <a:off x="4646426" y="4338092"/>
            <a:ext cx="318978" cy="68047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/>
          <p:cNvGrpSpPr/>
          <p:nvPr/>
        </p:nvGrpSpPr>
        <p:grpSpPr>
          <a:xfrm>
            <a:off x="4800600" y="3124199"/>
            <a:ext cx="4221752" cy="1495425"/>
            <a:chOff x="3692663" y="1605521"/>
            <a:chExt cx="4909077" cy="715419"/>
          </a:xfrm>
        </p:grpSpPr>
        <p:sp>
          <p:nvSpPr>
            <p:cNvPr id="14" name="Ovale Legende 13"/>
            <p:cNvSpPr/>
            <p:nvPr/>
          </p:nvSpPr>
          <p:spPr>
            <a:xfrm>
              <a:off x="3703739" y="1605521"/>
              <a:ext cx="4898001" cy="715419"/>
            </a:xfrm>
            <a:prstGeom prst="wedgeEllipseCallout">
              <a:avLst>
                <a:gd name="adj1" fmla="val -38984"/>
                <a:gd name="adj2" fmla="val 8673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i="1" dirty="0">
                <a:solidFill>
                  <a:schemeClr val="bg2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3692663" y="1650396"/>
              <a:ext cx="4896545" cy="574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sz="2400" i="1" dirty="0" smtClean="0">
                  <a:solidFill>
                    <a:srgbClr val="44546A"/>
                  </a:solidFill>
                </a:rPr>
                <a:t>„System der öffentlichen Wettbewerbe und des internen Weiterkommens überarbeiten“</a:t>
              </a:r>
              <a:endParaRPr lang="de-DE" sz="2400" i="1" dirty="0">
                <a:solidFill>
                  <a:srgbClr val="44546A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2" grpId="0">
        <p:bldAsOne/>
      </p:bldGraphic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4) FREIZEITVEREIN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Quelle: WIFO (eigene Erhebung)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457200" y="1685906"/>
            <a:ext cx="8410575" cy="44100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de-DE" sz="1000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70% sind sehr bzw. ziemlich zufrieden mit dem Angebot des Freizeitvereins</a:t>
            </a:r>
          </a:p>
          <a:p>
            <a:pPr>
              <a:buFont typeface="Arial" pitchFamily="34" charset="0"/>
              <a:buChar char="•"/>
            </a:pPr>
            <a:endParaRPr lang="de-DE" sz="1000" dirty="0" smtClean="0"/>
          </a:p>
          <a:p>
            <a:pPr>
              <a:buFont typeface="Arial" pitchFamily="34" charset="0"/>
              <a:buChar char="•"/>
            </a:pPr>
            <a:endParaRPr lang="de-DE" sz="1000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Gründe für Nichtnutzung</a:t>
            </a:r>
            <a:r>
              <a:rPr lang="de-DE" dirty="0" smtClean="0">
                <a:sym typeface="Wingdings" pitchFamily="2" charset="2"/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6" name="Textplatzhalter 4"/>
          <p:cNvSpPr txBox="1">
            <a:spLocks/>
          </p:cNvSpPr>
          <p:nvPr/>
        </p:nvSpPr>
        <p:spPr>
          <a:xfrm>
            <a:off x="725230" y="1814841"/>
            <a:ext cx="7374344" cy="3878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</a:pPr>
            <a:r>
              <a:rPr kumimoji="0" lang="de-DE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„schwer vereinbar</a:t>
            </a:r>
            <a:r>
              <a:rPr kumimoji="0" lang="de-DE" sz="2000" b="0" i="1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mit Familie</a:t>
            </a:r>
            <a:r>
              <a:rPr kumimoji="0" lang="de-DE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</a:pPr>
            <a:endParaRPr lang="de-DE" sz="500" i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</a:pPr>
            <a:endParaRPr lang="de-DE" sz="500" i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de-DE" sz="2000" i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„Angebote oft nur auf Wünsche einzelner Vorstandsmitglieder angepasst</a:t>
            </a:r>
            <a:r>
              <a:rPr kumimoji="0" lang="de-DE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  <a:endParaRPr kumimoji="0" lang="de-DE" sz="1700" b="0" i="1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</a:pPr>
            <a:endParaRPr lang="de-DE" sz="500" i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</a:pPr>
            <a:endParaRPr lang="de-DE" sz="500" i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de-DE" sz="2000" i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„weil einige Veranstaltungen zu teuer organisiert werden und andere wiederum zu billig</a:t>
            </a:r>
            <a:r>
              <a:rPr kumimoji="0" lang="de-DE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  <a:endParaRPr lang="de-DE" sz="500" i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</a:pPr>
            <a:endParaRPr lang="de-DE" sz="500" i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de-DE" sz="2000" i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„weil Familienmitglieder ausgeschlossen sind</a:t>
            </a:r>
            <a:r>
              <a:rPr kumimoji="0" lang="de-DE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</a:pPr>
            <a:endParaRPr lang="de-DE" sz="500" i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</a:pPr>
            <a:endParaRPr lang="de-DE" sz="500" i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de-DE" sz="2000" i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„Alter der Kollegen ist nun deutlich geringer und fühle mich deshalb</a:t>
            </a:r>
            <a:br>
              <a:rPr lang="de-DE" sz="2000" i="1" dirty="0" smtClean="0">
                <a:solidFill>
                  <a:schemeClr val="accent6"/>
                </a:solidFill>
                <a:latin typeface="Calibri" panose="020F0502020204030204" pitchFamily="34" charset="0"/>
              </a:rPr>
            </a:br>
            <a:r>
              <a:rPr lang="de-DE" sz="2000" i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nicht mehr angesprochen“</a:t>
            </a:r>
            <a:endParaRPr kumimoji="0" lang="de-DE" sz="2000" b="0" i="1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4) FREIZEITVEREIN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Quelle: WIFO (eigene Erhebung)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843305" y="2735212"/>
            <a:ext cx="389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2"/>
                </a:solidFill>
              </a:rPr>
              <a:t>Verbesserungsvorschläge …</a:t>
            </a:r>
            <a:endParaRPr lang="de-DE" sz="2400" b="1" dirty="0">
              <a:solidFill>
                <a:schemeClr val="bg2"/>
              </a:solidFill>
            </a:endParaRPr>
          </a:p>
        </p:txBody>
      </p:sp>
      <p:sp>
        <p:nvSpPr>
          <p:cNvPr id="11" name="Ovale Legende 10"/>
          <p:cNvSpPr/>
          <p:nvPr/>
        </p:nvSpPr>
        <p:spPr>
          <a:xfrm>
            <a:off x="5228320" y="1264868"/>
            <a:ext cx="2288762" cy="860816"/>
          </a:xfrm>
          <a:prstGeom prst="wedgeEllipseCallout">
            <a:avLst>
              <a:gd name="adj1" fmla="val -46668"/>
              <a:gd name="adj2" fmla="val 10772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i="1" dirty="0" smtClean="0">
                <a:solidFill>
                  <a:schemeClr val="bg2"/>
                </a:solidFill>
              </a:rPr>
              <a:t>„nix, die sind super“</a:t>
            </a:r>
            <a:endParaRPr lang="de-DE" sz="2400" i="1" dirty="0">
              <a:solidFill>
                <a:schemeClr val="bg2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439387" y="1013646"/>
            <a:ext cx="3515096" cy="1135788"/>
            <a:chOff x="439387" y="1013646"/>
            <a:chExt cx="3515096" cy="1135788"/>
          </a:xfrm>
        </p:grpSpPr>
        <p:sp>
          <p:nvSpPr>
            <p:cNvPr id="13" name="Ovale Legende 12"/>
            <p:cNvSpPr/>
            <p:nvPr/>
          </p:nvSpPr>
          <p:spPr>
            <a:xfrm>
              <a:off x="439387" y="1013646"/>
              <a:ext cx="3515096" cy="1135788"/>
            </a:xfrm>
            <a:prstGeom prst="wedgeEllipseCallout">
              <a:avLst>
                <a:gd name="adj1" fmla="val 42291"/>
                <a:gd name="adj2" fmla="val 84128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i="1" dirty="0">
                <a:solidFill>
                  <a:schemeClr val="bg2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605643" y="1122624"/>
              <a:ext cx="323621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sz="2400" i="1" dirty="0" smtClean="0">
                  <a:solidFill>
                    <a:srgbClr val="44546A"/>
                  </a:solidFill>
                </a:rPr>
                <a:t>„Einbeziehung der Familien der Mitglieder“</a:t>
              </a:r>
              <a:endParaRPr lang="de-DE" sz="2400" i="1" dirty="0">
                <a:solidFill>
                  <a:srgbClr val="44546A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233731" y="3859480"/>
            <a:ext cx="4278892" cy="1906541"/>
            <a:chOff x="233731" y="3859480"/>
            <a:chExt cx="4278892" cy="1906541"/>
          </a:xfrm>
        </p:grpSpPr>
        <p:sp>
          <p:nvSpPr>
            <p:cNvPr id="14" name="Ovale Legende 13"/>
            <p:cNvSpPr/>
            <p:nvPr/>
          </p:nvSpPr>
          <p:spPr>
            <a:xfrm>
              <a:off x="233731" y="3859480"/>
              <a:ext cx="4278892" cy="1906541"/>
            </a:xfrm>
            <a:prstGeom prst="wedgeEllipseCallout">
              <a:avLst>
                <a:gd name="adj1" fmla="val 32170"/>
                <a:gd name="adj2" fmla="val -7847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i="1" dirty="0">
                <a:solidFill>
                  <a:schemeClr val="bg2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463138" y="3995442"/>
              <a:ext cx="381197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sz="2400" i="1" dirty="0" smtClean="0">
                  <a:solidFill>
                    <a:srgbClr val="44546A"/>
                  </a:solidFill>
                </a:rPr>
                <a:t>„z. B. für Mitglieder verbilligte Eintrittskarten für Freizeitaktivitäten (Wellness, Schwimmbad usw.)“</a:t>
              </a:r>
              <a:endParaRPr lang="de-DE" sz="2400" i="1" dirty="0">
                <a:solidFill>
                  <a:srgbClr val="44546A"/>
                </a:solidFill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4925828" y="3479470"/>
            <a:ext cx="4111292" cy="1674421"/>
            <a:chOff x="5453769" y="3469869"/>
            <a:chExt cx="3567649" cy="1900052"/>
          </a:xfrm>
        </p:grpSpPr>
        <p:sp>
          <p:nvSpPr>
            <p:cNvPr id="12" name="Ovale Legende 11"/>
            <p:cNvSpPr/>
            <p:nvPr/>
          </p:nvSpPr>
          <p:spPr>
            <a:xfrm>
              <a:off x="5486791" y="3469869"/>
              <a:ext cx="3472796" cy="1900052"/>
            </a:xfrm>
            <a:prstGeom prst="wedgeEllipseCallout">
              <a:avLst>
                <a:gd name="adj1" fmla="val -37656"/>
                <a:gd name="adj2" fmla="val -6636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i="1" dirty="0">
                <a:solidFill>
                  <a:schemeClr val="bg2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5453769" y="3786072"/>
              <a:ext cx="356764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sz="2400" i="1" dirty="0" smtClean="0">
                  <a:solidFill>
                    <a:srgbClr val="44546A"/>
                  </a:solidFill>
                </a:rPr>
                <a:t>„mehr Abwechslung bei kulinarischen Veranstaltungen, nicht immer Törggelen“</a:t>
              </a:r>
              <a:endParaRPr lang="de-DE" sz="2400" i="1" dirty="0">
                <a:solidFill>
                  <a:srgbClr val="44546A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>
            <a:graphicFrameLocks noChangeAspect="1"/>
          </p:cNvGraphicFramePr>
          <p:nvPr/>
        </p:nvGraphicFramePr>
        <p:xfrm>
          <a:off x="467834" y="2317897"/>
          <a:ext cx="8355532" cy="2882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48730" y="360000"/>
            <a:ext cx="8388000" cy="1032865"/>
          </a:xfrm>
        </p:spPr>
        <p:txBody>
          <a:bodyPr/>
          <a:lstStyle/>
          <a:p>
            <a:r>
              <a:rPr lang="de-DE" dirty="0" smtClean="0"/>
              <a:t>5) Wie zufrieden sind Sie </a:t>
            </a:r>
          </a:p>
          <a:p>
            <a:r>
              <a:rPr lang="de-DE" dirty="0" smtClean="0"/>
              <a:t>     insgesamt mit der Arbeit?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Quelle: WIFO (eigene Erhebung)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04800" y="1390650"/>
            <a:ext cx="820102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400" i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r>
              <a:rPr lang="de-DE" sz="2000" i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„ Generell ist die HK sehr Input-orientiert (Arbeitszeit) und nicht Output-orientiert (Arbeitsleistung, Ergebnisse).“</a:t>
            </a:r>
          </a:p>
          <a:p>
            <a:endParaRPr lang="de-DE" sz="2000" i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r>
              <a:rPr lang="de-DE" sz="2000" i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„Bei jeder Aktivität die Frage stellen: Kann ich das vor einem Unternehmer und der Öffentlichkeit rechtfertigen?“</a:t>
            </a:r>
          </a:p>
          <a:p>
            <a:endParaRPr lang="de-DE" sz="2000" i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r>
              <a:rPr lang="de-DE" sz="2000" i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„ Das Rechenzentrum sollte verstärkt werden und die Verfahren soweit wie möglich automatisiert werden“</a:t>
            </a:r>
          </a:p>
          <a:p>
            <a:endParaRPr lang="de-DE" sz="2000" i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r>
              <a:rPr lang="de-DE" sz="2000" i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„Interessenskonflikt zwischen Behördenfunktion und Interessensvertretung sollte ausgeräumt werden &amp; geringere Fixierung auf Printmedien“</a:t>
            </a:r>
          </a:p>
          <a:p>
            <a:endParaRPr lang="de-DE" sz="2000" i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r>
              <a:rPr lang="de-DE" sz="2000" i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„Erfolgreich und modern auftreten im Sinne der Wirtschaft und zum Wohle der Unternehmen“</a:t>
            </a:r>
            <a:endParaRPr lang="de-DE" sz="1400" i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27066 -0.3724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48730" y="360000"/>
            <a:ext cx="8388000" cy="1032865"/>
          </a:xfrm>
        </p:spPr>
        <p:txBody>
          <a:bodyPr/>
          <a:lstStyle/>
          <a:p>
            <a:r>
              <a:rPr lang="de-DE" dirty="0" smtClean="0"/>
              <a:t>5) Wie zufrieden sind Sie insgesamt mit der Arbeit?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374185" y="6380108"/>
            <a:ext cx="5445320" cy="332152"/>
          </a:xfrm>
        </p:spPr>
        <p:txBody>
          <a:bodyPr/>
          <a:lstStyle/>
          <a:p>
            <a:r>
              <a:rPr lang="de-DE" dirty="0" smtClean="0"/>
              <a:t>Quelle: WIFO (eigene Erhebung)</a:t>
            </a:r>
          </a:p>
        </p:txBody>
      </p:sp>
      <p:graphicFrame>
        <p:nvGraphicFramePr>
          <p:cNvPr id="12" name="Diagramm 11"/>
          <p:cNvGraphicFramePr>
            <a:graphicFrameLocks noChangeAspect="1"/>
          </p:cNvGraphicFramePr>
          <p:nvPr/>
        </p:nvGraphicFramePr>
        <p:xfrm>
          <a:off x="430963" y="1556909"/>
          <a:ext cx="8112641" cy="446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2006, 2009, 2014</a:t>
            </a:r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MITARBEITERBEFRAGUNG 2014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Handelskammer Bozen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4157330" y="3325450"/>
            <a:ext cx="4671999" cy="2084750"/>
          </a:xfrm>
        </p:spPr>
        <p:txBody>
          <a:bodyPr/>
          <a:lstStyle/>
          <a:p>
            <a:r>
              <a:rPr lang="de-DE" dirty="0" smtClean="0"/>
              <a:t>Arbeitsbedingungen</a:t>
            </a:r>
          </a:p>
          <a:p>
            <a:r>
              <a:rPr lang="de-DE" dirty="0" smtClean="0"/>
              <a:t>Betriebsklima</a:t>
            </a:r>
          </a:p>
          <a:p>
            <a:r>
              <a:rPr lang="de-DE" dirty="0" smtClean="0"/>
              <a:t>Aus- und Weiterbildung, Karriere</a:t>
            </a:r>
          </a:p>
          <a:p>
            <a:r>
              <a:rPr lang="de-DE" dirty="0" smtClean="0"/>
              <a:t>Freizeitverein</a:t>
            </a:r>
          </a:p>
          <a:p>
            <a:r>
              <a:rPr lang="de-DE" dirty="0" smtClean="0"/>
              <a:t>Urteil insgesamt</a:t>
            </a:r>
          </a:p>
        </p:txBody>
      </p:sp>
    </p:spTree>
    <p:extLst>
      <p:ext uri="{BB962C8B-B14F-4D97-AF65-F5344CB8AC3E}">
        <p14:creationId xmlns:p14="http://schemas.microsoft.com/office/powerpoint/2010/main" xmlns="" val="4159742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448730" y="360000"/>
            <a:ext cx="8388000" cy="459455"/>
          </a:xfrm>
        </p:spPr>
        <p:txBody>
          <a:bodyPr/>
          <a:lstStyle/>
          <a:p>
            <a:r>
              <a:rPr lang="de-DE" dirty="0" smtClean="0"/>
              <a:t>1) ARBEITSBEDINGUNGEN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000" dirty="0" smtClean="0"/>
              <a:t>Anteil der „ziemlich“ und „sehr zufriedenen“ Mitarbeiter</a:t>
            </a:r>
            <a:endParaRPr lang="de-DE" sz="2000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Quelle: WIFO (eigene Erhebung)</a:t>
            </a:r>
            <a:endParaRPr lang="de-DE" dirty="0"/>
          </a:p>
        </p:txBody>
      </p:sp>
      <p:graphicFrame>
        <p:nvGraphicFramePr>
          <p:cNvPr id="19" name="Diagramm 18"/>
          <p:cNvGraphicFramePr>
            <a:graphicFrameLocks noChangeAspect="1"/>
          </p:cNvGraphicFramePr>
          <p:nvPr/>
        </p:nvGraphicFramePr>
        <p:xfrm>
          <a:off x="495300" y="1436860"/>
          <a:ext cx="7861891" cy="465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chteck 19"/>
          <p:cNvSpPr/>
          <p:nvPr/>
        </p:nvSpPr>
        <p:spPr>
          <a:xfrm>
            <a:off x="318977" y="2913321"/>
            <a:ext cx="8367823" cy="29664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1" name="Diagramm 20"/>
          <p:cNvGraphicFramePr>
            <a:graphicFrameLocks noChangeAspect="1"/>
          </p:cNvGraphicFramePr>
          <p:nvPr/>
        </p:nvGraphicFramePr>
        <p:xfrm>
          <a:off x="1073888" y="3402420"/>
          <a:ext cx="6868631" cy="259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Pfeil nach unten 22"/>
          <p:cNvSpPr/>
          <p:nvPr/>
        </p:nvSpPr>
        <p:spPr>
          <a:xfrm>
            <a:off x="4720854" y="2870790"/>
            <a:ext cx="361507" cy="55289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2695699" y="4114799"/>
            <a:ext cx="3823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2"/>
                </a:solidFill>
              </a:rPr>
              <a:t>Verbesserungsvorschläge …</a:t>
            </a:r>
            <a:endParaRPr lang="de-DE" sz="2400" b="1" dirty="0">
              <a:solidFill>
                <a:schemeClr val="bg2"/>
              </a:solidFill>
            </a:endParaRPr>
          </a:p>
        </p:txBody>
      </p:sp>
      <p:sp>
        <p:nvSpPr>
          <p:cNvPr id="25" name="Ovale Legende 24"/>
          <p:cNvSpPr/>
          <p:nvPr/>
        </p:nvSpPr>
        <p:spPr>
          <a:xfrm>
            <a:off x="5114925" y="2190750"/>
            <a:ext cx="2822441" cy="1685925"/>
          </a:xfrm>
          <a:prstGeom prst="wedgeEllipseCallout">
            <a:avLst>
              <a:gd name="adj1" fmla="val -56881"/>
              <a:gd name="adj2" fmla="val 668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i="1" dirty="0" smtClean="0">
                <a:solidFill>
                  <a:schemeClr val="bg2"/>
                </a:solidFill>
              </a:rPr>
              <a:t>„keine Kernzeiten“</a:t>
            </a:r>
            <a:endParaRPr lang="de-DE" sz="2400" i="1" dirty="0">
              <a:solidFill>
                <a:schemeClr val="bg2"/>
              </a:solidFill>
            </a:endParaRPr>
          </a:p>
        </p:txBody>
      </p:sp>
      <p:sp>
        <p:nvSpPr>
          <p:cNvPr id="28" name="Ovale Legende 27"/>
          <p:cNvSpPr/>
          <p:nvPr/>
        </p:nvSpPr>
        <p:spPr>
          <a:xfrm>
            <a:off x="296883" y="4631376"/>
            <a:ext cx="3384468" cy="1520042"/>
          </a:xfrm>
          <a:prstGeom prst="wedgeEllipseCallout">
            <a:avLst>
              <a:gd name="adj1" fmla="val 71827"/>
              <a:gd name="adj2" fmla="val -5631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i="1" dirty="0" smtClean="0">
                <a:solidFill>
                  <a:schemeClr val="bg2"/>
                </a:solidFill>
              </a:rPr>
              <a:t>„flexiblere Gleitzeiten z.B. 7:30 – 8:30 Uhr“</a:t>
            </a:r>
            <a:endParaRPr lang="de-DE" sz="2400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5569527" y="4210050"/>
            <a:ext cx="3431968" cy="1905742"/>
            <a:chOff x="5569527" y="4210050"/>
            <a:chExt cx="3431968" cy="1905742"/>
          </a:xfrm>
        </p:grpSpPr>
        <p:sp>
          <p:nvSpPr>
            <p:cNvPr id="27" name="Ovale Legende 26"/>
            <p:cNvSpPr/>
            <p:nvPr/>
          </p:nvSpPr>
          <p:spPr>
            <a:xfrm>
              <a:off x="5605152" y="4210050"/>
              <a:ext cx="3360717" cy="1905742"/>
            </a:xfrm>
            <a:prstGeom prst="wedgeEllipseCallout">
              <a:avLst>
                <a:gd name="adj1" fmla="val -64411"/>
                <a:gd name="adj2" fmla="val -3528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200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5569527" y="4457917"/>
              <a:ext cx="34319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sz="2200" i="1" dirty="0" smtClean="0">
                  <a:solidFill>
                    <a:srgbClr val="44546A"/>
                  </a:solidFill>
                </a:rPr>
                <a:t>„2,5 Tage Woche für </a:t>
              </a:r>
              <a:r>
                <a:rPr lang="de-DE" sz="2200" i="1" dirty="0" err="1" smtClean="0">
                  <a:solidFill>
                    <a:srgbClr val="44546A"/>
                  </a:solidFill>
                </a:rPr>
                <a:t>Teilzeiter</a:t>
              </a:r>
              <a:r>
                <a:rPr lang="de-DE" sz="2200" i="1" dirty="0" smtClean="0">
                  <a:solidFill>
                    <a:srgbClr val="44546A"/>
                  </a:solidFill>
                </a:rPr>
                <a:t> und 4,5 Tage Woche für </a:t>
              </a:r>
              <a:r>
                <a:rPr lang="de-DE" sz="2200" i="1" dirty="0" err="1" smtClean="0">
                  <a:solidFill>
                    <a:srgbClr val="44546A"/>
                  </a:solidFill>
                </a:rPr>
                <a:t>Vollzeiter</a:t>
              </a:r>
              <a:r>
                <a:rPr lang="de-DE" sz="2200" i="1" dirty="0" smtClean="0">
                  <a:solidFill>
                    <a:srgbClr val="44546A"/>
                  </a:solidFill>
                </a:rPr>
                <a:t> “</a:t>
              </a:r>
              <a:endParaRPr lang="de-DE" sz="2200" dirty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Graphic spid="21" grpId="0">
        <p:bldAsOne/>
      </p:bldGraphic>
      <p:bldGraphic spid="21" grpId="1">
        <p:bldAsOne/>
      </p:bldGraphic>
      <p:bldP spid="23" grpId="0" animBg="1"/>
      <p:bldP spid="23" grpId="1" animBg="1"/>
      <p:bldP spid="29" grpId="0"/>
      <p:bldP spid="25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m 18"/>
          <p:cNvGraphicFramePr>
            <a:graphicFrameLocks noChangeAspect="1"/>
          </p:cNvGraphicFramePr>
          <p:nvPr/>
        </p:nvGraphicFramePr>
        <p:xfrm>
          <a:off x="495300" y="1436860"/>
          <a:ext cx="7861891" cy="465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448730" y="360000"/>
            <a:ext cx="8388000" cy="459455"/>
          </a:xfrm>
        </p:spPr>
        <p:txBody>
          <a:bodyPr/>
          <a:lstStyle/>
          <a:p>
            <a:r>
              <a:rPr lang="de-DE" dirty="0" smtClean="0"/>
              <a:t>1) ARBEITSBEDINGUNGEN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000" dirty="0" smtClean="0"/>
              <a:t>Anteil der „ziemlich“ und „sehr zufriedenen“ Mitarbeiter</a:t>
            </a:r>
            <a:endParaRPr lang="de-DE" sz="2000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Quelle: WIFO (eigene Erhebung)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318977" y="3870251"/>
            <a:ext cx="8548576" cy="23643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354419" y="1683673"/>
            <a:ext cx="8548576" cy="11908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3147237" y="4167963"/>
            <a:ext cx="3966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2"/>
                </a:solidFill>
              </a:rPr>
              <a:t>Verbesserungsvorschläge …</a:t>
            </a:r>
            <a:endParaRPr lang="de-DE" sz="2400" b="1" dirty="0">
              <a:solidFill>
                <a:schemeClr val="bg2"/>
              </a:solidFill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1109329" y="1679952"/>
            <a:ext cx="3281696" cy="1003003"/>
            <a:chOff x="1109329" y="1679952"/>
            <a:chExt cx="3281696" cy="1003003"/>
          </a:xfrm>
        </p:grpSpPr>
        <p:sp>
          <p:nvSpPr>
            <p:cNvPr id="20" name="Ovale Legende 19"/>
            <p:cNvSpPr/>
            <p:nvPr/>
          </p:nvSpPr>
          <p:spPr>
            <a:xfrm>
              <a:off x="1109329" y="1679952"/>
              <a:ext cx="3281696" cy="1003003"/>
            </a:xfrm>
            <a:prstGeom prst="wedgeEllipseCallout">
              <a:avLst>
                <a:gd name="adj1" fmla="val 49350"/>
                <a:gd name="adj2" fmla="val 7488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1353789" y="1751706"/>
              <a:ext cx="27860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sz="2400" i="1" dirty="0" smtClean="0">
                  <a:solidFill>
                    <a:srgbClr val="44546A"/>
                  </a:solidFill>
                </a:rPr>
                <a:t>„Büro- und Toilettenreinigung“</a:t>
              </a:r>
              <a:endParaRPr lang="de-DE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5932968" y="1679952"/>
            <a:ext cx="2381692" cy="925032"/>
            <a:chOff x="5932968" y="1679952"/>
            <a:chExt cx="2381692" cy="925032"/>
          </a:xfrm>
        </p:grpSpPr>
        <p:sp>
          <p:nvSpPr>
            <p:cNvPr id="13" name="Ovale Legende 12"/>
            <p:cNvSpPr/>
            <p:nvPr/>
          </p:nvSpPr>
          <p:spPr>
            <a:xfrm>
              <a:off x="5932968" y="1679952"/>
              <a:ext cx="2381692" cy="925032"/>
            </a:xfrm>
            <a:prstGeom prst="wedgeEllipseCallout">
              <a:avLst>
                <a:gd name="adj1" fmla="val -57531"/>
                <a:gd name="adj2" fmla="val 7438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i="1" dirty="0">
                <a:solidFill>
                  <a:schemeClr val="bg2"/>
                </a:solidFill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6019904" y="1735357"/>
              <a:ext cx="228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de-DE" sz="2400" i="1" dirty="0" smtClean="0">
                  <a:solidFill>
                    <a:srgbClr val="44546A"/>
                  </a:solidFill>
                </a:rPr>
                <a:t>„Temperatur </a:t>
              </a:r>
            </a:p>
            <a:p>
              <a:pPr lvl="0" algn="ctr"/>
              <a:r>
                <a:rPr lang="de-DE" sz="2400" i="1" dirty="0" smtClean="0">
                  <a:solidFill>
                    <a:srgbClr val="44546A"/>
                  </a:solidFill>
                </a:rPr>
                <a:t>erhöhen“</a:t>
              </a:r>
              <a:endParaRPr lang="de-DE" sz="2400" i="1" dirty="0">
                <a:solidFill>
                  <a:srgbClr val="44546A"/>
                </a:solidFill>
              </a:endParaRP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401288" y="4743450"/>
            <a:ext cx="3438337" cy="1698693"/>
            <a:chOff x="439388" y="4762006"/>
            <a:chExt cx="3438337" cy="1384862"/>
          </a:xfrm>
        </p:grpSpPr>
        <p:sp>
          <p:nvSpPr>
            <p:cNvPr id="23" name="Ovale Legende 22"/>
            <p:cNvSpPr/>
            <p:nvPr/>
          </p:nvSpPr>
          <p:spPr>
            <a:xfrm>
              <a:off x="439388" y="4762006"/>
              <a:ext cx="3410940" cy="1384862"/>
            </a:xfrm>
            <a:prstGeom prst="wedgeEllipseCallout">
              <a:avLst>
                <a:gd name="adj1" fmla="val 54977"/>
                <a:gd name="adj2" fmla="val -58893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200" dirty="0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498638" y="4998189"/>
              <a:ext cx="3379087" cy="677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sz="2400" i="1" dirty="0" smtClean="0">
                  <a:solidFill>
                    <a:srgbClr val="44546A"/>
                  </a:solidFill>
                </a:rPr>
                <a:t>„Temperatur senken, Außenbeschattung“</a:t>
              </a:r>
              <a:endParaRPr lang="de-DE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5925787" y="4595751"/>
            <a:ext cx="2913413" cy="1413163"/>
            <a:chOff x="5925787" y="4595751"/>
            <a:chExt cx="2913413" cy="1413163"/>
          </a:xfrm>
        </p:grpSpPr>
        <p:sp>
          <p:nvSpPr>
            <p:cNvPr id="21" name="Ovale Legende 20"/>
            <p:cNvSpPr/>
            <p:nvPr/>
          </p:nvSpPr>
          <p:spPr>
            <a:xfrm>
              <a:off x="5925787" y="4595751"/>
              <a:ext cx="2913413" cy="1413163"/>
            </a:xfrm>
            <a:prstGeom prst="wedgeEllipseCallout">
              <a:avLst>
                <a:gd name="adj1" fmla="val -67622"/>
                <a:gd name="adj2" fmla="val -4616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5961412" y="4738331"/>
              <a:ext cx="280727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sz="2400" i="1" dirty="0" smtClean="0">
                  <a:solidFill>
                    <a:srgbClr val="44546A"/>
                  </a:solidFill>
                </a:rPr>
                <a:t>„moderne und der Arbeit angepasste Arbeitsgeräte“</a:t>
              </a:r>
              <a:endParaRPr lang="de-DE" sz="2400" dirty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/>
          <p:cNvGraphicFramePr>
            <a:graphicFrameLocks noChangeAspect="1"/>
          </p:cNvGraphicFramePr>
          <p:nvPr/>
        </p:nvGraphicFramePr>
        <p:xfrm>
          <a:off x="542260" y="1450087"/>
          <a:ext cx="8165805" cy="4589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448730" y="360000"/>
            <a:ext cx="8388000" cy="459455"/>
          </a:xfrm>
        </p:spPr>
        <p:txBody>
          <a:bodyPr/>
          <a:lstStyle/>
          <a:p>
            <a:r>
              <a:rPr lang="de-DE" dirty="0" smtClean="0"/>
              <a:t>2) BETRIEBSKLIMA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000" dirty="0" smtClean="0"/>
              <a:t>Anteil der „ziemlich“ und „sehr zufriedenen</a:t>
            </a:r>
            <a:r>
              <a:rPr lang="de-DE" sz="2000" smtClean="0"/>
              <a:t>“ Mitarbeiter</a:t>
            </a:r>
            <a:endParaRPr lang="de-DE" sz="2000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6"/>
          </p:nvPr>
        </p:nvSpPr>
        <p:spPr>
          <a:xfrm>
            <a:off x="362310" y="6525848"/>
            <a:ext cx="5445320" cy="332152"/>
          </a:xfrm>
        </p:spPr>
        <p:txBody>
          <a:bodyPr/>
          <a:lstStyle/>
          <a:p>
            <a:r>
              <a:rPr lang="de-DE" dirty="0" smtClean="0"/>
              <a:t>Quelle: WIFO (eigene Erhebung)</a:t>
            </a:r>
          </a:p>
        </p:txBody>
      </p:sp>
      <p:sp>
        <p:nvSpPr>
          <p:cNvPr id="19" name="Rechteck 18"/>
          <p:cNvSpPr/>
          <p:nvPr/>
        </p:nvSpPr>
        <p:spPr>
          <a:xfrm>
            <a:off x="343786" y="2926499"/>
            <a:ext cx="8548576" cy="32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2481077" y="4415128"/>
            <a:ext cx="382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2"/>
                </a:solidFill>
              </a:rPr>
              <a:t>Verbesserungsvorschläge</a:t>
            </a:r>
            <a:endParaRPr lang="de-DE" sz="2400" b="1" dirty="0">
              <a:solidFill>
                <a:schemeClr val="bg2"/>
              </a:solidFill>
            </a:endParaRPr>
          </a:p>
        </p:txBody>
      </p:sp>
      <p:sp>
        <p:nvSpPr>
          <p:cNvPr id="20" name="Ovale Legende 19"/>
          <p:cNvSpPr/>
          <p:nvPr/>
        </p:nvSpPr>
        <p:spPr>
          <a:xfrm>
            <a:off x="533400" y="4914900"/>
            <a:ext cx="5962650" cy="1382170"/>
          </a:xfrm>
          <a:prstGeom prst="wedgeEllipseCallout">
            <a:avLst>
              <a:gd name="adj1" fmla="val 44285"/>
              <a:gd name="adj2" fmla="val -507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i="1" dirty="0" smtClean="0">
                <a:solidFill>
                  <a:schemeClr val="bg2"/>
                </a:solidFill>
              </a:rPr>
              <a:t>„klarere Verteilung der Aufgaben bei </a:t>
            </a:r>
            <a:r>
              <a:rPr lang="de-DE" sz="2400" i="1" dirty="0" err="1" smtClean="0">
                <a:solidFill>
                  <a:schemeClr val="bg2"/>
                </a:solidFill>
              </a:rPr>
              <a:t>bereichs</a:t>
            </a:r>
            <a:r>
              <a:rPr lang="de-DE" sz="2400" i="1" dirty="0" smtClean="0">
                <a:solidFill>
                  <a:schemeClr val="bg2"/>
                </a:solidFill>
              </a:rPr>
              <a:t>-übergreifenden Arbeiten“</a:t>
            </a:r>
            <a:endParaRPr lang="de-DE" sz="2400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510639" y="2841438"/>
            <a:ext cx="4275117" cy="1504949"/>
            <a:chOff x="510639" y="2841438"/>
            <a:chExt cx="4275117" cy="1504949"/>
          </a:xfrm>
        </p:grpSpPr>
        <p:sp>
          <p:nvSpPr>
            <p:cNvPr id="13" name="Ovale Legende 12"/>
            <p:cNvSpPr/>
            <p:nvPr/>
          </p:nvSpPr>
          <p:spPr>
            <a:xfrm>
              <a:off x="627320" y="2841438"/>
              <a:ext cx="4039929" cy="1504949"/>
            </a:xfrm>
            <a:prstGeom prst="wedgeEllipseCallout">
              <a:avLst>
                <a:gd name="adj1" fmla="val 35170"/>
                <a:gd name="adj2" fmla="val 5568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510639" y="3043787"/>
              <a:ext cx="427511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sz="2400" i="1" dirty="0" smtClean="0">
                  <a:solidFill>
                    <a:srgbClr val="44546A"/>
                  </a:solidFill>
                </a:rPr>
                <a:t>„Abschaffen von Privilegien durch verschiedene Vertragsarten“</a:t>
              </a:r>
              <a:endParaRPr lang="de-DE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5106390" y="2615808"/>
            <a:ext cx="3883231" cy="1852550"/>
            <a:chOff x="5106390" y="2615808"/>
            <a:chExt cx="3883231" cy="1852550"/>
          </a:xfrm>
        </p:grpSpPr>
        <p:sp>
          <p:nvSpPr>
            <p:cNvPr id="18" name="Ovale Legende 17"/>
            <p:cNvSpPr/>
            <p:nvPr/>
          </p:nvSpPr>
          <p:spPr>
            <a:xfrm>
              <a:off x="5106390" y="2615808"/>
              <a:ext cx="3882861" cy="1852550"/>
            </a:xfrm>
            <a:prstGeom prst="wedgeEllipseCallout">
              <a:avLst>
                <a:gd name="adj1" fmla="val -44541"/>
                <a:gd name="adj2" fmla="val 46803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5106390" y="2844811"/>
              <a:ext cx="388323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2400" i="1" dirty="0" smtClean="0">
                  <a:solidFill>
                    <a:srgbClr val="44546A"/>
                  </a:solidFill>
                </a:rPr>
                <a:t>„bessere Aufteilung auf </a:t>
              </a:r>
            </a:p>
            <a:p>
              <a:pPr algn="ctr"/>
              <a:r>
                <a:rPr lang="de-DE" sz="2400" i="1" dirty="0" smtClean="0">
                  <a:solidFill>
                    <a:srgbClr val="44546A"/>
                  </a:solidFill>
                </a:rPr>
                <a:t>alle Mitarbeiter (Vermeidung von Über- und Unter-</a:t>
              </a:r>
              <a:r>
                <a:rPr lang="de-DE" sz="2400" i="1" dirty="0" err="1" smtClean="0">
                  <a:solidFill>
                    <a:srgbClr val="44546A"/>
                  </a:solidFill>
                </a:rPr>
                <a:t>belastung</a:t>
              </a:r>
              <a:r>
                <a:rPr lang="de-DE" sz="2400" i="1" dirty="0" smtClean="0">
                  <a:solidFill>
                    <a:srgbClr val="44546A"/>
                  </a:solidFill>
                </a:rPr>
                <a:t>)“</a:t>
              </a:r>
              <a:endParaRPr lang="de-DE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m 16"/>
          <p:cNvGraphicFramePr>
            <a:graphicFrameLocks noChangeAspect="1"/>
          </p:cNvGraphicFramePr>
          <p:nvPr/>
        </p:nvGraphicFramePr>
        <p:xfrm>
          <a:off x="542260" y="1450087"/>
          <a:ext cx="8165805" cy="4589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448730" y="360000"/>
            <a:ext cx="8388000" cy="459455"/>
          </a:xfrm>
        </p:spPr>
        <p:txBody>
          <a:bodyPr/>
          <a:lstStyle/>
          <a:p>
            <a:r>
              <a:rPr lang="de-DE" dirty="0" smtClean="0"/>
              <a:t>2) BETRIEBSKLIMA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000" dirty="0" smtClean="0"/>
              <a:t>Anteil der „ziemlich“ und „sehr zufriedenen“ Mitarbeiter</a:t>
            </a:r>
            <a:endParaRPr lang="de-DE" sz="2000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Quelle: WIFO (eigene Erhebung)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318977" y="3806456"/>
            <a:ext cx="8548576" cy="22115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354419" y="1648047"/>
            <a:ext cx="8548576" cy="12546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1" name="Diagramm 20"/>
          <p:cNvGraphicFramePr>
            <a:graphicFrameLocks noChangeAspect="1"/>
          </p:cNvGraphicFramePr>
          <p:nvPr/>
        </p:nvGraphicFramePr>
        <p:xfrm>
          <a:off x="861237" y="4061637"/>
          <a:ext cx="6996223" cy="221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Pfeil nach unten 19"/>
          <p:cNvSpPr/>
          <p:nvPr/>
        </p:nvSpPr>
        <p:spPr>
          <a:xfrm>
            <a:off x="4508205" y="3753299"/>
            <a:ext cx="276444" cy="382771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3296094" y="4132403"/>
            <a:ext cx="369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2"/>
                </a:solidFill>
              </a:rPr>
              <a:t>Verbesserungsvorschläge …</a:t>
            </a:r>
            <a:endParaRPr lang="de-DE" sz="2400" b="1" dirty="0">
              <a:solidFill>
                <a:schemeClr val="bg2"/>
              </a:solidFill>
            </a:endParaRPr>
          </a:p>
        </p:txBody>
      </p:sp>
      <p:sp>
        <p:nvSpPr>
          <p:cNvPr id="28" name="Ovale Legende 27"/>
          <p:cNvSpPr/>
          <p:nvPr/>
        </p:nvSpPr>
        <p:spPr>
          <a:xfrm>
            <a:off x="4894808" y="4754215"/>
            <a:ext cx="3987935" cy="1403496"/>
          </a:xfrm>
          <a:prstGeom prst="wedgeEllipseCallout">
            <a:avLst>
              <a:gd name="adj1" fmla="val -33378"/>
              <a:gd name="adj2" fmla="val -6232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i="1" dirty="0" smtClean="0">
                <a:solidFill>
                  <a:schemeClr val="bg2"/>
                </a:solidFill>
              </a:rPr>
              <a:t>„häufiger ein offenes Ohr für Probleme der Mitarbeiter haben“</a:t>
            </a:r>
            <a:endParaRPr lang="de-DE" sz="2400" dirty="0"/>
          </a:p>
        </p:txBody>
      </p:sp>
      <p:grpSp>
        <p:nvGrpSpPr>
          <p:cNvPr id="32" name="Gruppieren 31"/>
          <p:cNvGrpSpPr/>
          <p:nvPr/>
        </p:nvGrpSpPr>
        <p:grpSpPr>
          <a:xfrm>
            <a:off x="257175" y="4752090"/>
            <a:ext cx="3124200" cy="1267710"/>
            <a:chOff x="257175" y="4752090"/>
            <a:chExt cx="3124200" cy="1267710"/>
          </a:xfrm>
        </p:grpSpPr>
        <p:sp>
          <p:nvSpPr>
            <p:cNvPr id="29" name="Ovale Legende 28"/>
            <p:cNvSpPr/>
            <p:nvPr/>
          </p:nvSpPr>
          <p:spPr>
            <a:xfrm>
              <a:off x="257175" y="4752090"/>
              <a:ext cx="3124200" cy="1267710"/>
            </a:xfrm>
            <a:prstGeom prst="wedgeEllipseCallout">
              <a:avLst>
                <a:gd name="adj1" fmla="val 51332"/>
                <a:gd name="adj2" fmla="val -63068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i="1" dirty="0">
                <a:solidFill>
                  <a:schemeClr val="bg2"/>
                </a:solidFill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273132" y="4809912"/>
              <a:ext cx="307034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sz="2400" i="1" dirty="0" smtClean="0">
                  <a:solidFill>
                    <a:srgbClr val="44546A"/>
                  </a:solidFill>
                </a:rPr>
                <a:t>„gleiche und faire Behandlung aller Mitarbeiter“</a:t>
              </a:r>
              <a:endParaRPr lang="de-DE" sz="2400" i="1" dirty="0">
                <a:solidFill>
                  <a:srgbClr val="44546A"/>
                </a:solidFill>
              </a:endParaRP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4253098" y="1555669"/>
            <a:ext cx="4649531" cy="1021276"/>
            <a:chOff x="4253098" y="1555669"/>
            <a:chExt cx="4649531" cy="1021276"/>
          </a:xfrm>
        </p:grpSpPr>
        <p:sp>
          <p:nvSpPr>
            <p:cNvPr id="25" name="Ovale Legende 24"/>
            <p:cNvSpPr/>
            <p:nvPr/>
          </p:nvSpPr>
          <p:spPr>
            <a:xfrm>
              <a:off x="4253098" y="1555669"/>
              <a:ext cx="4649531" cy="1021276"/>
            </a:xfrm>
            <a:prstGeom prst="wedgeEllipseCallout">
              <a:avLst>
                <a:gd name="adj1" fmla="val -25906"/>
                <a:gd name="adj2" fmla="val 8046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i="1" dirty="0">
                <a:solidFill>
                  <a:schemeClr val="bg2"/>
                </a:solidFill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4310743" y="1650911"/>
              <a:ext cx="45422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sz="2400" i="1" dirty="0" smtClean="0">
                  <a:solidFill>
                    <a:srgbClr val="44546A"/>
                  </a:solidFill>
                </a:rPr>
                <a:t>„stärkere/r Teamgeist und Kommunikationskompetenz “</a:t>
              </a:r>
              <a:endParaRPr lang="de-DE" sz="2400" i="1" dirty="0">
                <a:solidFill>
                  <a:srgbClr val="44546A"/>
                </a:solidFill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244549" y="1610110"/>
            <a:ext cx="3242932" cy="1200329"/>
            <a:chOff x="244549" y="1610110"/>
            <a:chExt cx="3242932" cy="1200329"/>
          </a:xfrm>
        </p:grpSpPr>
        <p:sp>
          <p:nvSpPr>
            <p:cNvPr id="27" name="Ovale Legende 26"/>
            <p:cNvSpPr/>
            <p:nvPr/>
          </p:nvSpPr>
          <p:spPr>
            <a:xfrm>
              <a:off x="244549" y="1615044"/>
              <a:ext cx="3242932" cy="1175657"/>
            </a:xfrm>
            <a:prstGeom prst="wedgeEllipseCallout">
              <a:avLst>
                <a:gd name="adj1" fmla="val 47999"/>
                <a:gd name="adj2" fmla="val 69579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499959" y="1610110"/>
              <a:ext cx="273012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sz="2400" i="1" dirty="0" smtClean="0">
                  <a:solidFill>
                    <a:srgbClr val="44546A"/>
                  </a:solidFill>
                </a:rPr>
                <a:t>„offensichtliche Missstände nicht ignorieren“</a:t>
              </a:r>
              <a:endParaRPr lang="de-DE" sz="2400" dirty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Graphic spid="21" grpId="0">
        <p:bldAsOne/>
      </p:bldGraphic>
      <p:bldGraphic spid="21" grpId="1">
        <p:bldAsOne/>
      </p:bldGraphic>
      <p:bldP spid="20" grpId="0" animBg="1"/>
      <p:bldP spid="20" grpId="1" animBg="1"/>
      <p:bldP spid="22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448730" y="360000"/>
            <a:ext cx="8388000" cy="459455"/>
          </a:xfrm>
        </p:spPr>
        <p:txBody>
          <a:bodyPr/>
          <a:lstStyle/>
          <a:p>
            <a:r>
              <a:rPr lang="de-DE" dirty="0" smtClean="0"/>
              <a:t>2) BETRIEBSKLIMA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000" dirty="0" smtClean="0"/>
              <a:t>Anteil der „ziemlich“ und „sehr zufriedenen“ Mitarbeiter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Quelle: WIFO (eigene Erhebung)</a:t>
            </a:r>
            <a:endParaRPr lang="de-DE" dirty="0"/>
          </a:p>
        </p:txBody>
      </p:sp>
      <p:graphicFrame>
        <p:nvGraphicFramePr>
          <p:cNvPr id="6" name="Diagramm 5"/>
          <p:cNvGraphicFramePr>
            <a:graphicFrameLocks noChangeAspect="1"/>
          </p:cNvGraphicFramePr>
          <p:nvPr/>
        </p:nvGraphicFramePr>
        <p:xfrm>
          <a:off x="542260" y="1450087"/>
          <a:ext cx="8165805" cy="4589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hteck 6"/>
          <p:cNvSpPr/>
          <p:nvPr/>
        </p:nvSpPr>
        <p:spPr>
          <a:xfrm>
            <a:off x="269359" y="1747285"/>
            <a:ext cx="8580474" cy="31862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" name="Diagramm 7"/>
          <p:cNvGraphicFramePr>
            <a:graphicFrameLocks noChangeAspect="1"/>
          </p:cNvGraphicFramePr>
          <p:nvPr/>
        </p:nvGraphicFramePr>
        <p:xfrm>
          <a:off x="870996" y="1616148"/>
          <a:ext cx="7316074" cy="2881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feil nach unten 8"/>
          <p:cNvSpPr/>
          <p:nvPr/>
        </p:nvSpPr>
        <p:spPr>
          <a:xfrm rot="10800000">
            <a:off x="4327451" y="4327458"/>
            <a:ext cx="318978" cy="68047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087860" y="3206426"/>
            <a:ext cx="3811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2"/>
                </a:solidFill>
              </a:rPr>
              <a:t>Verbesserungsvorschläge …</a:t>
            </a:r>
            <a:endParaRPr lang="de-DE" sz="2400" b="1" dirty="0">
              <a:solidFill>
                <a:schemeClr val="bg2"/>
              </a:solidFill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4868883" y="3586348"/>
            <a:ext cx="3990109" cy="1900052"/>
            <a:chOff x="4868883" y="3586348"/>
            <a:chExt cx="3990109" cy="1900052"/>
          </a:xfrm>
        </p:grpSpPr>
        <p:sp>
          <p:nvSpPr>
            <p:cNvPr id="20" name="Ovale Legende 19"/>
            <p:cNvSpPr/>
            <p:nvPr/>
          </p:nvSpPr>
          <p:spPr>
            <a:xfrm>
              <a:off x="4868883" y="3586348"/>
              <a:ext cx="3990109" cy="1900052"/>
            </a:xfrm>
            <a:prstGeom prst="wedgeEllipseCallout">
              <a:avLst>
                <a:gd name="adj1" fmla="val -45821"/>
                <a:gd name="adj2" fmla="val -4653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5106390" y="3732641"/>
              <a:ext cx="337770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sz="2400" i="1" dirty="0" smtClean="0">
                  <a:solidFill>
                    <a:srgbClr val="44546A"/>
                  </a:solidFill>
                </a:rPr>
                <a:t>„Mitarbeiter an der Vision des Unternehmens teilhaben lassen“</a:t>
              </a:r>
              <a:endParaRPr lang="de-DE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201881" y="3533775"/>
            <a:ext cx="3722419" cy="1378412"/>
            <a:chOff x="201881" y="3533775"/>
            <a:chExt cx="3722419" cy="1378412"/>
          </a:xfrm>
        </p:grpSpPr>
        <p:sp>
          <p:nvSpPr>
            <p:cNvPr id="21" name="Ovale Legende 20"/>
            <p:cNvSpPr/>
            <p:nvPr/>
          </p:nvSpPr>
          <p:spPr>
            <a:xfrm>
              <a:off x="201881" y="3533775"/>
              <a:ext cx="3722419" cy="1378412"/>
            </a:xfrm>
            <a:prstGeom prst="wedgeEllipseCallout">
              <a:avLst>
                <a:gd name="adj1" fmla="val 47880"/>
                <a:gd name="adj2" fmla="val -4720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415637" y="3673000"/>
              <a:ext cx="32956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sz="2400" i="1" dirty="0" smtClean="0">
                  <a:solidFill>
                    <a:srgbClr val="44546A"/>
                  </a:solidFill>
                </a:rPr>
                <a:t>„mehr Information und Austausch mit dem bzw. den Vorgesetzten“</a:t>
              </a:r>
              <a:endParaRPr lang="de-DE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5172075" y="1605521"/>
            <a:ext cx="3437535" cy="925032"/>
            <a:chOff x="5172075" y="1605521"/>
            <a:chExt cx="3437535" cy="925032"/>
          </a:xfrm>
        </p:grpSpPr>
        <p:sp>
          <p:nvSpPr>
            <p:cNvPr id="18" name="Ovale Legende 17"/>
            <p:cNvSpPr/>
            <p:nvPr/>
          </p:nvSpPr>
          <p:spPr>
            <a:xfrm>
              <a:off x="5172075" y="1605521"/>
              <a:ext cx="3429665" cy="925032"/>
            </a:xfrm>
            <a:prstGeom prst="wedgeEllipseCallout">
              <a:avLst>
                <a:gd name="adj1" fmla="val -38984"/>
                <a:gd name="adj2" fmla="val 8673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i="1" dirty="0">
                <a:solidFill>
                  <a:schemeClr val="bg2"/>
                </a:solidFill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5213268" y="1650396"/>
              <a:ext cx="33963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sz="2400" i="1" dirty="0" smtClean="0">
                  <a:solidFill>
                    <a:srgbClr val="44546A"/>
                  </a:solidFill>
                </a:rPr>
                <a:t>„öfters Mitarbeiter-</a:t>
              </a:r>
              <a:r>
                <a:rPr lang="de-DE" sz="2400" i="1" dirty="0" err="1" smtClean="0">
                  <a:solidFill>
                    <a:srgbClr val="44546A"/>
                  </a:solidFill>
                </a:rPr>
                <a:t>sitzungen</a:t>
              </a:r>
              <a:r>
                <a:rPr lang="de-DE" sz="2400" i="1" dirty="0" smtClean="0">
                  <a:solidFill>
                    <a:srgbClr val="44546A"/>
                  </a:solidFill>
                </a:rPr>
                <a:t> abhalten“</a:t>
              </a:r>
              <a:endParaRPr lang="de-DE" sz="2400" i="1" dirty="0">
                <a:solidFill>
                  <a:srgbClr val="44546A"/>
                </a:solidFill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161925" y="1400175"/>
            <a:ext cx="4581525" cy="1431743"/>
            <a:chOff x="581025" y="1605521"/>
            <a:chExt cx="3619500" cy="1003003"/>
          </a:xfrm>
        </p:grpSpPr>
        <p:sp>
          <p:nvSpPr>
            <p:cNvPr id="19" name="Ovale Legende 18"/>
            <p:cNvSpPr/>
            <p:nvPr/>
          </p:nvSpPr>
          <p:spPr>
            <a:xfrm>
              <a:off x="581025" y="1605521"/>
              <a:ext cx="3619500" cy="1003003"/>
            </a:xfrm>
            <a:prstGeom prst="wedgeEllipseCallout">
              <a:avLst>
                <a:gd name="adj1" fmla="val 40130"/>
                <a:gd name="adj2" fmla="val 7806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593766" y="1686352"/>
              <a:ext cx="3598224" cy="84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sz="2400" i="1" dirty="0" smtClean="0">
                  <a:solidFill>
                    <a:srgbClr val="44546A"/>
                  </a:solidFill>
                </a:rPr>
                <a:t>„Mehr Informationen durch Leitung z.B. bezüglich Zusammenlegungsdebatte“</a:t>
              </a:r>
              <a:endParaRPr lang="de-DE" sz="2400" dirty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AsOne/>
      </p:bldGraphic>
      <p:bldGraphic spid="8" grpId="1">
        <p:bldAsOne/>
      </p:bldGraphic>
      <p:bldP spid="9" grpId="0" animBg="1"/>
      <p:bldP spid="9" grpId="1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 12"/>
          <p:cNvGraphicFramePr>
            <a:graphicFrameLocks noChangeAspect="1"/>
          </p:cNvGraphicFramePr>
          <p:nvPr/>
        </p:nvGraphicFramePr>
        <p:xfrm>
          <a:off x="510363" y="1409700"/>
          <a:ext cx="799661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2) BETRIEBSKLIMA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000" dirty="0" smtClean="0"/>
              <a:t>Anteil Mitarbeiter, für welche folgende Aussagen „ziemlich“ und „sehr zutreffend“ sind</a:t>
            </a:r>
            <a:endParaRPr lang="de-DE" sz="2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Quelle: WIFO (eigene Erhebung)</a:t>
            </a:r>
          </a:p>
        </p:txBody>
      </p:sp>
      <p:sp>
        <p:nvSpPr>
          <p:cNvPr id="14" name="Rechteck 13"/>
          <p:cNvSpPr/>
          <p:nvPr/>
        </p:nvSpPr>
        <p:spPr>
          <a:xfrm>
            <a:off x="279991" y="1504951"/>
            <a:ext cx="8548576" cy="16192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5" name="Diagramm 14"/>
          <p:cNvGraphicFramePr>
            <a:graphicFrameLocks noChangeAspect="1"/>
          </p:cNvGraphicFramePr>
          <p:nvPr/>
        </p:nvGraphicFramePr>
        <p:xfrm>
          <a:off x="762000" y="1543050"/>
          <a:ext cx="7581899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hteck 15"/>
          <p:cNvSpPr/>
          <p:nvPr/>
        </p:nvSpPr>
        <p:spPr>
          <a:xfrm>
            <a:off x="368596" y="4838700"/>
            <a:ext cx="8548576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unten 16"/>
          <p:cNvSpPr/>
          <p:nvPr/>
        </p:nvSpPr>
        <p:spPr>
          <a:xfrm rot="10800000">
            <a:off x="4572001" y="3138820"/>
            <a:ext cx="276444" cy="382771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15" grpId="0">
        <p:bldAsOne/>
      </p:bldGraphic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2) BETRIEBSKLIMA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48730" y="864000"/>
            <a:ext cx="8388000" cy="679050"/>
          </a:xfrm>
        </p:spPr>
        <p:txBody>
          <a:bodyPr/>
          <a:lstStyle/>
          <a:p>
            <a:r>
              <a:rPr lang="de-DE" sz="2000" dirty="0" smtClean="0"/>
              <a:t>Anteil Mitarbeiter, für welche folgende Aussagen „ziemlich“ und „sehr zutreffend“ sind</a:t>
            </a:r>
          </a:p>
          <a:p>
            <a:endParaRPr lang="de-DE" sz="2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Quelle: WIFO (eigene Erhebung)</a:t>
            </a:r>
          </a:p>
        </p:txBody>
      </p:sp>
      <p:graphicFrame>
        <p:nvGraphicFramePr>
          <p:cNvPr id="11" name="Diagramm 10"/>
          <p:cNvGraphicFramePr>
            <a:graphicFrameLocks noChangeAspect="1"/>
          </p:cNvGraphicFramePr>
          <p:nvPr/>
        </p:nvGraphicFramePr>
        <p:xfrm>
          <a:off x="510363" y="1409700"/>
          <a:ext cx="799661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hteck 13"/>
          <p:cNvSpPr/>
          <p:nvPr/>
        </p:nvSpPr>
        <p:spPr>
          <a:xfrm>
            <a:off x="0" y="1543050"/>
            <a:ext cx="9144000" cy="3067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5" name="Diagramm 14"/>
          <p:cNvGraphicFramePr>
            <a:graphicFrameLocks noChangeAspect="1"/>
          </p:cNvGraphicFramePr>
          <p:nvPr/>
        </p:nvGraphicFramePr>
        <p:xfrm>
          <a:off x="400050" y="1695450"/>
          <a:ext cx="7848600" cy="278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Pfeil nach unten 15"/>
          <p:cNvSpPr/>
          <p:nvPr/>
        </p:nvSpPr>
        <p:spPr>
          <a:xfrm rot="10800000">
            <a:off x="4890975" y="4167971"/>
            <a:ext cx="318978" cy="68047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15" grpId="0">
        <p:bldAsOne/>
      </p:bldGraphic>
      <p:bldP spid="16" grpId="0" animBg="1"/>
    </p:bldLst>
  </p:timing>
</p:sld>
</file>

<file path=ppt/theme/theme1.xml><?xml version="1.0" encoding="utf-8"?>
<a:theme xmlns:a="http://schemas.openxmlformats.org/drawingml/2006/main" name="vl_praesentation">
  <a:themeElements>
    <a:clrScheme name="Wif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51"/>
      </a:accent1>
      <a:accent2>
        <a:srgbClr val="5392A8"/>
      </a:accent2>
      <a:accent3>
        <a:srgbClr val="BCCF42"/>
      </a:accent3>
      <a:accent4>
        <a:srgbClr val="52766F"/>
      </a:accent4>
      <a:accent5>
        <a:srgbClr val="A9C0AC"/>
      </a:accent5>
      <a:accent6>
        <a:srgbClr val="58585A"/>
      </a:accent6>
      <a:hlink>
        <a:srgbClr val="0563C1"/>
      </a:hlink>
      <a:folHlink>
        <a:srgbClr val="954F72"/>
      </a:folHlink>
    </a:clrScheme>
    <a:fontScheme name="präsent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re">
  <a:themeElements>
    <a:clrScheme name="Wif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51"/>
      </a:accent1>
      <a:accent2>
        <a:srgbClr val="5392A8"/>
      </a:accent2>
      <a:accent3>
        <a:srgbClr val="BCCF42"/>
      </a:accent3>
      <a:accent4>
        <a:srgbClr val="52766F"/>
      </a:accent4>
      <a:accent5>
        <a:srgbClr val="A9C0AC"/>
      </a:accent5>
      <a:accent6>
        <a:srgbClr val="58585A"/>
      </a:accent6>
      <a:hlink>
        <a:srgbClr val="0563C1"/>
      </a:hlink>
      <a:folHlink>
        <a:srgbClr val="954F72"/>
      </a:folHlink>
    </a:clrScheme>
    <a:fontScheme name="Wifo">
      <a:majorFont>
        <a:latin typeface="Agfa Rotis Sans Serif"/>
        <a:ea typeface=""/>
        <a:cs typeface=""/>
      </a:majorFont>
      <a:minorFont>
        <a:latin typeface="Agfa Rotis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t_de">
  <a:themeElements>
    <a:clrScheme name="Wif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51"/>
      </a:accent1>
      <a:accent2>
        <a:srgbClr val="5392A8"/>
      </a:accent2>
      <a:accent3>
        <a:srgbClr val="BCCF42"/>
      </a:accent3>
      <a:accent4>
        <a:srgbClr val="52766F"/>
      </a:accent4>
      <a:accent5>
        <a:srgbClr val="A9C0AC"/>
      </a:accent5>
      <a:accent6>
        <a:srgbClr val="58585A"/>
      </a:accent6>
      <a:hlink>
        <a:srgbClr val="0563C1"/>
      </a:hlink>
      <a:folHlink>
        <a:srgbClr val="954F72"/>
      </a:folHlink>
    </a:clrScheme>
    <a:fontScheme name="Wifo">
      <a:majorFont>
        <a:latin typeface="Agfa Rotis Sans Serif"/>
        <a:ea typeface=""/>
        <a:cs typeface=""/>
      </a:majorFont>
      <a:minorFont>
        <a:latin typeface="Agfa Rotis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if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3C51"/>
    </a:accent1>
    <a:accent2>
      <a:srgbClr val="5392A8"/>
    </a:accent2>
    <a:accent3>
      <a:srgbClr val="BCCF42"/>
    </a:accent3>
    <a:accent4>
      <a:srgbClr val="52766F"/>
    </a:accent4>
    <a:accent5>
      <a:srgbClr val="A9C0AC"/>
    </a:accent5>
    <a:accent6>
      <a:srgbClr val="58585A"/>
    </a:accent6>
    <a:hlink>
      <a:srgbClr val="0563C1"/>
    </a:hlink>
    <a:folHlink>
      <a:srgbClr val="954F72"/>
    </a:folHlink>
  </a:clrScheme>
  <a:fontScheme name="Wifo">
    <a:majorFont>
      <a:latin typeface="Agfa Rotis Sans Serif"/>
      <a:ea typeface=""/>
      <a:cs typeface=""/>
    </a:majorFont>
    <a:minorFont>
      <a:latin typeface="Agfa Rotis Sans Serif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Wif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3C51"/>
    </a:accent1>
    <a:accent2>
      <a:srgbClr val="5392A8"/>
    </a:accent2>
    <a:accent3>
      <a:srgbClr val="BCCF42"/>
    </a:accent3>
    <a:accent4>
      <a:srgbClr val="52766F"/>
    </a:accent4>
    <a:accent5>
      <a:srgbClr val="A9C0AC"/>
    </a:accent5>
    <a:accent6>
      <a:srgbClr val="58585A"/>
    </a:accent6>
    <a:hlink>
      <a:srgbClr val="0563C1"/>
    </a:hlink>
    <a:folHlink>
      <a:srgbClr val="954F72"/>
    </a:folHlink>
  </a:clrScheme>
  <a:fontScheme name="Wifo">
    <a:majorFont>
      <a:latin typeface="Agfa Rotis Sans Serif"/>
      <a:ea typeface=""/>
      <a:cs typeface=""/>
    </a:majorFont>
    <a:minorFont>
      <a:latin typeface="Agfa Rotis Sans Serif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Wif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3C51"/>
    </a:accent1>
    <a:accent2>
      <a:srgbClr val="5392A8"/>
    </a:accent2>
    <a:accent3>
      <a:srgbClr val="BCCF42"/>
    </a:accent3>
    <a:accent4>
      <a:srgbClr val="52766F"/>
    </a:accent4>
    <a:accent5>
      <a:srgbClr val="A9C0AC"/>
    </a:accent5>
    <a:accent6>
      <a:srgbClr val="58585A"/>
    </a:accent6>
    <a:hlink>
      <a:srgbClr val="0563C1"/>
    </a:hlink>
    <a:folHlink>
      <a:srgbClr val="954F72"/>
    </a:folHlink>
  </a:clrScheme>
  <a:fontScheme name="Wifo">
    <a:majorFont>
      <a:latin typeface="Agfa Rotis Sans Serif"/>
      <a:ea typeface=""/>
      <a:cs typeface=""/>
    </a:majorFont>
    <a:minorFont>
      <a:latin typeface="Agfa Rotis Sans Serif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Wif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3C51"/>
    </a:accent1>
    <a:accent2>
      <a:srgbClr val="5392A8"/>
    </a:accent2>
    <a:accent3>
      <a:srgbClr val="BCCF42"/>
    </a:accent3>
    <a:accent4>
      <a:srgbClr val="52766F"/>
    </a:accent4>
    <a:accent5>
      <a:srgbClr val="A9C0AC"/>
    </a:accent5>
    <a:accent6>
      <a:srgbClr val="58585A"/>
    </a:accent6>
    <a:hlink>
      <a:srgbClr val="0563C1"/>
    </a:hlink>
    <a:folHlink>
      <a:srgbClr val="954F72"/>
    </a:folHlink>
  </a:clrScheme>
  <a:fontScheme name="Wifo">
    <a:majorFont>
      <a:latin typeface="Agfa Rotis Sans Serif"/>
      <a:ea typeface=""/>
      <a:cs typeface=""/>
    </a:majorFont>
    <a:minorFont>
      <a:latin typeface="Agfa Rotis Sans Serif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Wif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3C51"/>
    </a:accent1>
    <a:accent2>
      <a:srgbClr val="5392A8"/>
    </a:accent2>
    <a:accent3>
      <a:srgbClr val="BCCF42"/>
    </a:accent3>
    <a:accent4>
      <a:srgbClr val="52766F"/>
    </a:accent4>
    <a:accent5>
      <a:srgbClr val="A9C0AC"/>
    </a:accent5>
    <a:accent6>
      <a:srgbClr val="58585A"/>
    </a:accent6>
    <a:hlink>
      <a:srgbClr val="0563C1"/>
    </a:hlink>
    <a:folHlink>
      <a:srgbClr val="954F72"/>
    </a:folHlink>
  </a:clrScheme>
  <a:fontScheme name="Wifo">
    <a:majorFont>
      <a:latin typeface="Agfa Rotis Sans Serif"/>
      <a:ea typeface=""/>
      <a:cs typeface=""/>
    </a:majorFont>
    <a:minorFont>
      <a:latin typeface="Agfa Rotis Sans Serif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Wif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3C51"/>
    </a:accent1>
    <a:accent2>
      <a:srgbClr val="5392A8"/>
    </a:accent2>
    <a:accent3>
      <a:srgbClr val="BCCF42"/>
    </a:accent3>
    <a:accent4>
      <a:srgbClr val="52766F"/>
    </a:accent4>
    <a:accent5>
      <a:srgbClr val="A9C0AC"/>
    </a:accent5>
    <a:accent6>
      <a:srgbClr val="58585A"/>
    </a:accent6>
    <a:hlink>
      <a:srgbClr val="0563C1"/>
    </a:hlink>
    <a:folHlink>
      <a:srgbClr val="954F72"/>
    </a:folHlink>
  </a:clrScheme>
  <a:fontScheme name="Wifo">
    <a:majorFont>
      <a:latin typeface="Agfa Rotis Sans Serif"/>
      <a:ea typeface=""/>
      <a:cs typeface=""/>
    </a:majorFont>
    <a:minorFont>
      <a:latin typeface="Agfa Rotis Sans Serif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Wif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3C51"/>
    </a:accent1>
    <a:accent2>
      <a:srgbClr val="5392A8"/>
    </a:accent2>
    <a:accent3>
      <a:srgbClr val="BCCF42"/>
    </a:accent3>
    <a:accent4>
      <a:srgbClr val="52766F"/>
    </a:accent4>
    <a:accent5>
      <a:srgbClr val="A9C0AC"/>
    </a:accent5>
    <a:accent6>
      <a:srgbClr val="58585A"/>
    </a:accent6>
    <a:hlink>
      <a:srgbClr val="0563C1"/>
    </a:hlink>
    <a:folHlink>
      <a:srgbClr val="954F72"/>
    </a:folHlink>
  </a:clrScheme>
  <a:fontScheme name="Wifo">
    <a:majorFont>
      <a:latin typeface="Agfa Rotis Sans Serif"/>
      <a:ea typeface=""/>
      <a:cs typeface=""/>
    </a:majorFont>
    <a:minorFont>
      <a:latin typeface="Agfa Rotis Sans Serif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Wif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3C51"/>
    </a:accent1>
    <a:accent2>
      <a:srgbClr val="5392A8"/>
    </a:accent2>
    <a:accent3>
      <a:srgbClr val="BCCF42"/>
    </a:accent3>
    <a:accent4>
      <a:srgbClr val="52766F"/>
    </a:accent4>
    <a:accent5>
      <a:srgbClr val="A9C0AC"/>
    </a:accent5>
    <a:accent6>
      <a:srgbClr val="58585A"/>
    </a:accent6>
    <a:hlink>
      <a:srgbClr val="0563C1"/>
    </a:hlink>
    <a:folHlink>
      <a:srgbClr val="954F72"/>
    </a:folHlink>
  </a:clrScheme>
  <a:fontScheme name="Wifo">
    <a:majorFont>
      <a:latin typeface="Agfa Rotis Sans Serif"/>
      <a:ea typeface=""/>
      <a:cs typeface=""/>
    </a:majorFont>
    <a:minorFont>
      <a:latin typeface="Agfa Rotis Sans Serif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Wif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3C51"/>
    </a:accent1>
    <a:accent2>
      <a:srgbClr val="5392A8"/>
    </a:accent2>
    <a:accent3>
      <a:srgbClr val="BCCF42"/>
    </a:accent3>
    <a:accent4>
      <a:srgbClr val="52766F"/>
    </a:accent4>
    <a:accent5>
      <a:srgbClr val="A9C0AC"/>
    </a:accent5>
    <a:accent6>
      <a:srgbClr val="58585A"/>
    </a:accent6>
    <a:hlink>
      <a:srgbClr val="0563C1"/>
    </a:hlink>
    <a:folHlink>
      <a:srgbClr val="954F72"/>
    </a:folHlink>
  </a:clrScheme>
  <a:fontScheme name="Wifo">
    <a:majorFont>
      <a:latin typeface="Agfa Rotis Sans Serif"/>
      <a:ea typeface=""/>
      <a:cs typeface=""/>
    </a:majorFont>
    <a:minorFont>
      <a:latin typeface="Agfa Rotis Sans Serif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Wif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3C51"/>
    </a:accent1>
    <a:accent2>
      <a:srgbClr val="5392A8"/>
    </a:accent2>
    <a:accent3>
      <a:srgbClr val="BCCF42"/>
    </a:accent3>
    <a:accent4>
      <a:srgbClr val="52766F"/>
    </a:accent4>
    <a:accent5>
      <a:srgbClr val="A9C0AC"/>
    </a:accent5>
    <a:accent6>
      <a:srgbClr val="58585A"/>
    </a:accent6>
    <a:hlink>
      <a:srgbClr val="0563C1"/>
    </a:hlink>
    <a:folHlink>
      <a:srgbClr val="954F72"/>
    </a:folHlink>
  </a:clrScheme>
  <a:fontScheme name="Wifo">
    <a:majorFont>
      <a:latin typeface="Agfa Rotis Sans Serif"/>
      <a:ea typeface=""/>
      <a:cs typeface=""/>
    </a:majorFont>
    <a:minorFont>
      <a:latin typeface="Agfa Rotis Sans Serif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Wif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3C51"/>
    </a:accent1>
    <a:accent2>
      <a:srgbClr val="5392A8"/>
    </a:accent2>
    <a:accent3>
      <a:srgbClr val="BCCF42"/>
    </a:accent3>
    <a:accent4>
      <a:srgbClr val="52766F"/>
    </a:accent4>
    <a:accent5>
      <a:srgbClr val="A9C0AC"/>
    </a:accent5>
    <a:accent6>
      <a:srgbClr val="58585A"/>
    </a:accent6>
    <a:hlink>
      <a:srgbClr val="0563C1"/>
    </a:hlink>
    <a:folHlink>
      <a:srgbClr val="954F72"/>
    </a:folHlink>
  </a:clrScheme>
  <a:fontScheme name="Wifo">
    <a:majorFont>
      <a:latin typeface="Agfa Rotis Sans Serif"/>
      <a:ea typeface=""/>
      <a:cs typeface=""/>
    </a:majorFont>
    <a:minorFont>
      <a:latin typeface="Agfa Rotis Sans Serif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Wif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3C51"/>
    </a:accent1>
    <a:accent2>
      <a:srgbClr val="5392A8"/>
    </a:accent2>
    <a:accent3>
      <a:srgbClr val="BCCF42"/>
    </a:accent3>
    <a:accent4>
      <a:srgbClr val="52766F"/>
    </a:accent4>
    <a:accent5>
      <a:srgbClr val="A9C0AC"/>
    </a:accent5>
    <a:accent6>
      <a:srgbClr val="58585A"/>
    </a:accent6>
    <a:hlink>
      <a:srgbClr val="0563C1"/>
    </a:hlink>
    <a:folHlink>
      <a:srgbClr val="954F72"/>
    </a:folHlink>
  </a:clrScheme>
  <a:fontScheme name="Wifo">
    <a:majorFont>
      <a:latin typeface="Agfa Rotis Sans Serif"/>
      <a:ea typeface=""/>
      <a:cs typeface=""/>
    </a:majorFont>
    <a:minorFont>
      <a:latin typeface="Agfa Rotis Sans Serif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Wif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3C51"/>
    </a:accent1>
    <a:accent2>
      <a:srgbClr val="5392A8"/>
    </a:accent2>
    <a:accent3>
      <a:srgbClr val="BCCF42"/>
    </a:accent3>
    <a:accent4>
      <a:srgbClr val="52766F"/>
    </a:accent4>
    <a:accent5>
      <a:srgbClr val="A9C0AC"/>
    </a:accent5>
    <a:accent6>
      <a:srgbClr val="58585A"/>
    </a:accent6>
    <a:hlink>
      <a:srgbClr val="0563C1"/>
    </a:hlink>
    <a:folHlink>
      <a:srgbClr val="954F72"/>
    </a:folHlink>
  </a:clrScheme>
  <a:fontScheme name="Wifo">
    <a:majorFont>
      <a:latin typeface="Agfa Rotis Sans Serif"/>
      <a:ea typeface=""/>
      <a:cs typeface=""/>
    </a:majorFont>
    <a:minorFont>
      <a:latin typeface="Agfa Rotis Sans Serif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Wif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3C51"/>
    </a:accent1>
    <a:accent2>
      <a:srgbClr val="5392A8"/>
    </a:accent2>
    <a:accent3>
      <a:srgbClr val="BCCF42"/>
    </a:accent3>
    <a:accent4>
      <a:srgbClr val="52766F"/>
    </a:accent4>
    <a:accent5>
      <a:srgbClr val="A9C0AC"/>
    </a:accent5>
    <a:accent6>
      <a:srgbClr val="58585A"/>
    </a:accent6>
    <a:hlink>
      <a:srgbClr val="0563C1"/>
    </a:hlink>
    <a:folHlink>
      <a:srgbClr val="954F72"/>
    </a:folHlink>
  </a:clrScheme>
  <a:fontScheme name="Wifo">
    <a:majorFont>
      <a:latin typeface="Agfa Rotis Sans Serif"/>
      <a:ea typeface=""/>
      <a:cs typeface=""/>
    </a:majorFont>
    <a:minorFont>
      <a:latin typeface="Agfa Rotis Sans Serif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Wif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3C51"/>
    </a:accent1>
    <a:accent2>
      <a:srgbClr val="5392A8"/>
    </a:accent2>
    <a:accent3>
      <a:srgbClr val="BCCF42"/>
    </a:accent3>
    <a:accent4>
      <a:srgbClr val="52766F"/>
    </a:accent4>
    <a:accent5>
      <a:srgbClr val="A9C0AC"/>
    </a:accent5>
    <a:accent6>
      <a:srgbClr val="58585A"/>
    </a:accent6>
    <a:hlink>
      <a:srgbClr val="0563C1"/>
    </a:hlink>
    <a:folHlink>
      <a:srgbClr val="954F72"/>
    </a:folHlink>
  </a:clrScheme>
  <a:fontScheme name="Wifo">
    <a:majorFont>
      <a:latin typeface="Agfa Rotis Sans Serif"/>
      <a:ea typeface=""/>
      <a:cs typeface=""/>
    </a:majorFont>
    <a:minorFont>
      <a:latin typeface="Agfa Rotis Sans Serif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Wif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3C51"/>
    </a:accent1>
    <a:accent2>
      <a:srgbClr val="5392A8"/>
    </a:accent2>
    <a:accent3>
      <a:srgbClr val="BCCF42"/>
    </a:accent3>
    <a:accent4>
      <a:srgbClr val="52766F"/>
    </a:accent4>
    <a:accent5>
      <a:srgbClr val="A9C0AC"/>
    </a:accent5>
    <a:accent6>
      <a:srgbClr val="58585A"/>
    </a:accent6>
    <a:hlink>
      <a:srgbClr val="0563C1"/>
    </a:hlink>
    <a:folHlink>
      <a:srgbClr val="954F72"/>
    </a:folHlink>
  </a:clrScheme>
  <a:fontScheme name="Wifo">
    <a:majorFont>
      <a:latin typeface="Agfa Rotis Sans Serif"/>
      <a:ea typeface=""/>
      <a:cs typeface=""/>
    </a:majorFont>
    <a:minorFont>
      <a:latin typeface="Agfa Rotis Sans Serif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Wif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3C51"/>
    </a:accent1>
    <a:accent2>
      <a:srgbClr val="5392A8"/>
    </a:accent2>
    <a:accent3>
      <a:srgbClr val="BCCF42"/>
    </a:accent3>
    <a:accent4>
      <a:srgbClr val="52766F"/>
    </a:accent4>
    <a:accent5>
      <a:srgbClr val="A9C0AC"/>
    </a:accent5>
    <a:accent6>
      <a:srgbClr val="58585A"/>
    </a:accent6>
    <a:hlink>
      <a:srgbClr val="0563C1"/>
    </a:hlink>
    <a:folHlink>
      <a:srgbClr val="954F72"/>
    </a:folHlink>
  </a:clrScheme>
  <a:fontScheme name="Wifo">
    <a:majorFont>
      <a:latin typeface="Agfa Rotis Sans Serif"/>
      <a:ea typeface=""/>
      <a:cs typeface=""/>
    </a:majorFont>
    <a:minorFont>
      <a:latin typeface="Agfa Rotis Sans Serif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Wif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3C51"/>
    </a:accent1>
    <a:accent2>
      <a:srgbClr val="5392A8"/>
    </a:accent2>
    <a:accent3>
      <a:srgbClr val="BCCF42"/>
    </a:accent3>
    <a:accent4>
      <a:srgbClr val="52766F"/>
    </a:accent4>
    <a:accent5>
      <a:srgbClr val="A9C0AC"/>
    </a:accent5>
    <a:accent6>
      <a:srgbClr val="58585A"/>
    </a:accent6>
    <a:hlink>
      <a:srgbClr val="0563C1"/>
    </a:hlink>
    <a:folHlink>
      <a:srgbClr val="954F72"/>
    </a:folHlink>
  </a:clrScheme>
  <a:fontScheme name="Wifo">
    <a:majorFont>
      <a:latin typeface="Agfa Rotis Sans Serif"/>
      <a:ea typeface=""/>
      <a:cs typeface=""/>
    </a:majorFont>
    <a:minorFont>
      <a:latin typeface="Agfa Rotis Sans Serif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vl_praesentation</Template>
  <TotalTime>0</TotalTime>
  <Words>651</Words>
  <Application>Microsoft Office PowerPoint</Application>
  <PresentationFormat>Presentazione su schermo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vl_praesentation</vt:lpstr>
      <vt:lpstr>Ire</vt:lpstr>
      <vt:lpstr>it_de</vt:lpstr>
      <vt:lpstr>Benutzerdefiniertes Design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ayssata.ba</dc:creator>
  <cp:lastModifiedBy>hofmann</cp:lastModifiedBy>
  <cp:revision>125</cp:revision>
  <dcterms:created xsi:type="dcterms:W3CDTF">2015-08-12T14:01:50Z</dcterms:created>
  <dcterms:modified xsi:type="dcterms:W3CDTF">2015-12-29T14:44:27Z</dcterms:modified>
</cp:coreProperties>
</file>